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 saveSubsetFonts="1">
  <p:sldMasterIdLst>
    <p:sldMasterId id="2147483713" r:id="rId1"/>
  </p:sldMasterIdLst>
  <p:notesMasterIdLst>
    <p:notesMasterId r:id="rId15"/>
  </p:notesMasterIdLst>
  <p:handoutMasterIdLst>
    <p:handoutMasterId r:id="rId16"/>
  </p:handoutMasterIdLst>
  <p:sldIdLst>
    <p:sldId id="256" r:id="rId2"/>
    <p:sldId id="299" r:id="rId3"/>
    <p:sldId id="298" r:id="rId4"/>
    <p:sldId id="268" r:id="rId5"/>
    <p:sldId id="269" r:id="rId6"/>
    <p:sldId id="284" r:id="rId7"/>
    <p:sldId id="279" r:id="rId8"/>
    <p:sldId id="281" r:id="rId9"/>
    <p:sldId id="300" r:id="rId10"/>
    <p:sldId id="282" r:id="rId11"/>
    <p:sldId id="283" r:id="rId12"/>
    <p:sldId id="297" r:id="rId13"/>
    <p:sldId id="285" r:id="rId14"/>
  </p:sldIdLst>
  <p:sldSz cx="9144000" cy="6858000" type="letter"/>
  <p:notesSz cx="7102475" cy="9388475"/>
  <p:defaultTextStyle>
    <a:defPPr>
      <a:defRPr lang="en-US"/>
    </a:defPPr>
    <a:lvl1pPr algn="r"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r"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r"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r"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r"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79154" autoAdjust="0"/>
  </p:normalViewPr>
  <p:slideViewPr>
    <p:cSldViewPr>
      <p:cViewPr varScale="1">
        <p:scale>
          <a:sx n="87" d="100"/>
          <a:sy n="87" d="100"/>
        </p:scale>
        <p:origin x="23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A38A630-7CE8-42F5-88AE-D9CB4E09601C}"/>
              </a:ext>
            </a:extLst>
          </p:cNvPr>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l" eaLnBrk="1" hangingPunct="1">
              <a:defRPr sz="1200">
                <a:latin typeface="Arial" panose="020B0604020202020204" pitchFamily="34" charset="0"/>
              </a:defRPr>
            </a:lvl1pPr>
          </a:lstStyle>
          <a:p>
            <a:endParaRPr lang="en-US" altLang="en-US"/>
          </a:p>
        </p:txBody>
      </p:sp>
      <p:sp>
        <p:nvSpPr>
          <p:cNvPr id="20483" name="Rectangle 3">
            <a:extLst>
              <a:ext uri="{FF2B5EF4-FFF2-40B4-BE49-F238E27FC236}">
                <a16:creationId xmlns:a16="http://schemas.microsoft.com/office/drawing/2014/main" id="{BEFE7FE9-A384-467D-A8A6-0428ED4D15B8}"/>
              </a:ext>
            </a:extLst>
          </p:cNvPr>
          <p:cNvSpPr>
            <a:spLocks noGrp="1" noChangeArrowheads="1"/>
          </p:cNvSpPr>
          <p:nvPr>
            <p:ph type="dt" sz="quarter"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20484" name="Rectangle 4">
            <a:extLst>
              <a:ext uri="{FF2B5EF4-FFF2-40B4-BE49-F238E27FC236}">
                <a16:creationId xmlns:a16="http://schemas.microsoft.com/office/drawing/2014/main" id="{B20C7DF4-C183-4F3F-A177-1C19F4F2493D}"/>
              </a:ext>
            </a:extLst>
          </p:cNvPr>
          <p:cNvSpPr>
            <a:spLocks noGrp="1" noChangeArrowheads="1"/>
          </p:cNvSpPr>
          <p:nvPr>
            <p:ph type="ftr" sz="quarter" idx="2"/>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l" eaLnBrk="1" hangingPunct="1">
              <a:defRPr sz="1200">
                <a:latin typeface="Arial" panose="020B0604020202020204" pitchFamily="34" charset="0"/>
              </a:defRPr>
            </a:lvl1pPr>
          </a:lstStyle>
          <a:p>
            <a:endParaRPr lang="en-US" altLang="en-US"/>
          </a:p>
        </p:txBody>
      </p:sp>
      <p:sp>
        <p:nvSpPr>
          <p:cNvPr id="20485" name="Rectangle 5">
            <a:extLst>
              <a:ext uri="{FF2B5EF4-FFF2-40B4-BE49-F238E27FC236}">
                <a16:creationId xmlns:a16="http://schemas.microsoft.com/office/drawing/2014/main" id="{223C9C40-2ED8-44FB-B803-B25F641CFAFF}"/>
              </a:ext>
            </a:extLst>
          </p:cNvPr>
          <p:cNvSpPr>
            <a:spLocks noGrp="1" noChangeArrowheads="1"/>
          </p:cNvSpPr>
          <p:nvPr>
            <p:ph type="sldNum" sz="quarter" idx="3"/>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eaLnBrk="1" hangingPunct="1">
              <a:defRPr sz="1200">
                <a:latin typeface="Arial" panose="020B0604020202020204" pitchFamily="34" charset="0"/>
              </a:defRPr>
            </a:lvl1pPr>
          </a:lstStyle>
          <a:p>
            <a:fld id="{64B3192B-C8C3-49EF-8863-5A93333CEAE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0477DB8-EA24-4622-BBBF-4944E86DD6D6}" type="datetimeFigureOut">
              <a:rPr lang="en-US" smtClean="0"/>
              <a:t>9/13/2023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F547F85-0D58-4398-81AB-BB1EC776F40F}" type="slidenum">
              <a:rPr lang="en-US" smtClean="0"/>
              <a:t>‹#›</a:t>
            </a:fld>
            <a:endParaRPr lang="en-US"/>
          </a:p>
        </p:txBody>
      </p:sp>
    </p:spTree>
    <p:extLst>
      <p:ext uri="{BB962C8B-B14F-4D97-AF65-F5344CB8AC3E}">
        <p14:creationId xmlns:p14="http://schemas.microsoft.com/office/powerpoint/2010/main" val="65500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Hold questions for end</a:t>
            </a:r>
          </a:p>
          <a:p>
            <a:r>
              <a:rPr lang="en-US" dirty="0"/>
              <a:t>This PPT will be posted on website</a:t>
            </a:r>
          </a:p>
        </p:txBody>
      </p:sp>
      <p:sp>
        <p:nvSpPr>
          <p:cNvPr id="4" name="Slide Number Placeholder 3"/>
          <p:cNvSpPr>
            <a:spLocks noGrp="1"/>
          </p:cNvSpPr>
          <p:nvPr>
            <p:ph type="sldNum" sz="quarter" idx="5"/>
          </p:nvPr>
        </p:nvSpPr>
        <p:spPr/>
        <p:txBody>
          <a:bodyPr/>
          <a:lstStyle/>
          <a:p>
            <a:fld id="{5F547F85-0D58-4398-81AB-BB1EC776F40F}" type="slidenum">
              <a:rPr lang="en-US" smtClean="0"/>
              <a:t>6</a:t>
            </a:fld>
            <a:endParaRPr lang="en-US"/>
          </a:p>
        </p:txBody>
      </p:sp>
    </p:spTree>
    <p:extLst>
      <p:ext uri="{BB962C8B-B14F-4D97-AF65-F5344CB8AC3E}">
        <p14:creationId xmlns:p14="http://schemas.microsoft.com/office/powerpoint/2010/main" val="1619121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7F85-0D58-4398-81AB-BB1EC776F40F}" type="slidenum">
              <a:rPr lang="en-US" smtClean="0"/>
              <a:t>16</a:t>
            </a:fld>
            <a:endParaRPr lang="en-US"/>
          </a:p>
        </p:txBody>
      </p:sp>
    </p:spTree>
    <p:extLst>
      <p:ext uri="{BB962C8B-B14F-4D97-AF65-F5344CB8AC3E}">
        <p14:creationId xmlns:p14="http://schemas.microsoft.com/office/powerpoint/2010/main" val="2125826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47F85-0D58-4398-81AB-BB1EC776F40F}" type="slidenum">
              <a:rPr lang="en-US" smtClean="0"/>
              <a:t>17</a:t>
            </a:fld>
            <a:endParaRPr lang="en-US"/>
          </a:p>
        </p:txBody>
      </p:sp>
    </p:spTree>
    <p:extLst>
      <p:ext uri="{BB962C8B-B14F-4D97-AF65-F5344CB8AC3E}">
        <p14:creationId xmlns:p14="http://schemas.microsoft.com/office/powerpoint/2010/main" val="1979693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47F85-0D58-4398-81AB-BB1EC776F40F}" type="slidenum">
              <a:rPr lang="en-US" smtClean="0"/>
              <a:t>18</a:t>
            </a:fld>
            <a:endParaRPr lang="en-US"/>
          </a:p>
        </p:txBody>
      </p:sp>
    </p:spTree>
    <p:extLst>
      <p:ext uri="{BB962C8B-B14F-4D97-AF65-F5344CB8AC3E}">
        <p14:creationId xmlns:p14="http://schemas.microsoft.com/office/powerpoint/2010/main" val="383843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47F85-0D58-4398-81AB-BB1EC776F40F}" type="slidenum">
              <a:rPr lang="en-US" smtClean="0"/>
              <a:t>7</a:t>
            </a:fld>
            <a:endParaRPr lang="en-US"/>
          </a:p>
        </p:txBody>
      </p:sp>
    </p:spTree>
    <p:extLst>
      <p:ext uri="{BB962C8B-B14F-4D97-AF65-F5344CB8AC3E}">
        <p14:creationId xmlns:p14="http://schemas.microsoft.com/office/powerpoint/2010/main" val="3934111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47F85-0D58-4398-81AB-BB1EC776F40F}" type="slidenum">
              <a:rPr lang="en-US" smtClean="0"/>
              <a:t>8</a:t>
            </a:fld>
            <a:endParaRPr lang="en-US"/>
          </a:p>
        </p:txBody>
      </p:sp>
    </p:spTree>
    <p:extLst>
      <p:ext uri="{BB962C8B-B14F-4D97-AF65-F5344CB8AC3E}">
        <p14:creationId xmlns:p14="http://schemas.microsoft.com/office/powerpoint/2010/main" val="1032541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be admitted to program prior to completion of some of these things, but they must be completed by the due date or your position will be given to the next on wait list. </a:t>
            </a:r>
          </a:p>
        </p:txBody>
      </p:sp>
      <p:sp>
        <p:nvSpPr>
          <p:cNvPr id="4" name="Slide Number Placeholder 3"/>
          <p:cNvSpPr>
            <a:spLocks noGrp="1"/>
          </p:cNvSpPr>
          <p:nvPr>
            <p:ph type="sldNum" sz="quarter" idx="5"/>
          </p:nvPr>
        </p:nvSpPr>
        <p:spPr/>
        <p:txBody>
          <a:bodyPr/>
          <a:lstStyle/>
          <a:p>
            <a:fld id="{5F547F85-0D58-4398-81AB-BB1EC776F40F}" type="slidenum">
              <a:rPr lang="en-US" smtClean="0"/>
              <a:t>9</a:t>
            </a:fld>
            <a:endParaRPr lang="en-US"/>
          </a:p>
        </p:txBody>
      </p:sp>
    </p:spTree>
    <p:extLst>
      <p:ext uri="{BB962C8B-B14F-4D97-AF65-F5344CB8AC3E}">
        <p14:creationId xmlns:p14="http://schemas.microsoft.com/office/powerpoint/2010/main" val="419231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47F85-0D58-4398-81AB-BB1EC776F40F}" type="slidenum">
              <a:rPr lang="en-US" smtClean="0"/>
              <a:t>10</a:t>
            </a:fld>
            <a:endParaRPr lang="en-US"/>
          </a:p>
        </p:txBody>
      </p:sp>
    </p:spTree>
    <p:extLst>
      <p:ext uri="{BB962C8B-B14F-4D97-AF65-F5344CB8AC3E}">
        <p14:creationId xmlns:p14="http://schemas.microsoft.com/office/powerpoint/2010/main" val="332240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7F85-0D58-4398-81AB-BB1EC776F40F}" type="slidenum">
              <a:rPr lang="en-US" smtClean="0"/>
              <a:t>11</a:t>
            </a:fld>
            <a:endParaRPr lang="en-US"/>
          </a:p>
        </p:txBody>
      </p:sp>
    </p:spTree>
    <p:extLst>
      <p:ext uri="{BB962C8B-B14F-4D97-AF65-F5344CB8AC3E}">
        <p14:creationId xmlns:p14="http://schemas.microsoft.com/office/powerpoint/2010/main" val="3880968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a:t>School Uniform (no exceptions) These are ordered through DOVE Apparel</a:t>
            </a:r>
          </a:p>
          <a:p>
            <a:pPr>
              <a:lnSpc>
                <a:spcPct val="90000"/>
              </a:lnSpc>
            </a:pPr>
            <a:r>
              <a:rPr lang="en-US" altLang="en-US" dirty="0"/>
              <a:t>School Program Patch</a:t>
            </a:r>
          </a:p>
          <a:p>
            <a:pPr>
              <a:lnSpc>
                <a:spcPct val="90000"/>
              </a:lnSpc>
            </a:pPr>
            <a:r>
              <a:rPr lang="en-US" altLang="en-US" dirty="0"/>
              <a:t>Shoes – White and polishable</a:t>
            </a:r>
          </a:p>
          <a:p>
            <a:pPr>
              <a:lnSpc>
                <a:spcPct val="90000"/>
              </a:lnSpc>
            </a:pPr>
            <a:r>
              <a:rPr lang="en-US" altLang="en-US" dirty="0"/>
              <a:t>Guidelines for hair, jewelry, etc.</a:t>
            </a:r>
          </a:p>
          <a:p>
            <a:endParaRPr lang="en-US" dirty="0"/>
          </a:p>
        </p:txBody>
      </p:sp>
      <p:sp>
        <p:nvSpPr>
          <p:cNvPr id="4" name="Slide Number Placeholder 3"/>
          <p:cNvSpPr>
            <a:spLocks noGrp="1"/>
          </p:cNvSpPr>
          <p:nvPr>
            <p:ph type="sldNum" sz="quarter" idx="5"/>
          </p:nvPr>
        </p:nvSpPr>
        <p:spPr/>
        <p:txBody>
          <a:bodyPr/>
          <a:lstStyle/>
          <a:p>
            <a:fld id="{5F547F85-0D58-4398-81AB-BB1EC776F40F}" type="slidenum">
              <a:rPr lang="en-US" smtClean="0"/>
              <a:t>12</a:t>
            </a:fld>
            <a:endParaRPr lang="en-US"/>
          </a:p>
        </p:txBody>
      </p:sp>
    </p:spTree>
    <p:extLst>
      <p:ext uri="{BB962C8B-B14F-4D97-AF65-F5344CB8AC3E}">
        <p14:creationId xmlns:p14="http://schemas.microsoft.com/office/powerpoint/2010/main" val="62976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47F85-0D58-4398-81AB-BB1EC776F40F}" type="slidenum">
              <a:rPr lang="en-US" smtClean="0"/>
              <a:t>13</a:t>
            </a:fld>
            <a:endParaRPr lang="en-US"/>
          </a:p>
        </p:txBody>
      </p:sp>
    </p:spTree>
    <p:extLst>
      <p:ext uri="{BB962C8B-B14F-4D97-AF65-F5344CB8AC3E}">
        <p14:creationId xmlns:p14="http://schemas.microsoft.com/office/powerpoint/2010/main" val="3364104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7F85-0D58-4398-81AB-BB1EC776F40F}" type="slidenum">
              <a:rPr lang="en-US" smtClean="0"/>
              <a:t>15</a:t>
            </a:fld>
            <a:endParaRPr lang="en-US"/>
          </a:p>
        </p:txBody>
      </p:sp>
    </p:spTree>
    <p:extLst>
      <p:ext uri="{BB962C8B-B14F-4D97-AF65-F5344CB8AC3E}">
        <p14:creationId xmlns:p14="http://schemas.microsoft.com/office/powerpoint/2010/main" val="37531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8002" name="Group 2">
            <a:extLst>
              <a:ext uri="{FF2B5EF4-FFF2-40B4-BE49-F238E27FC236}">
                <a16:creationId xmlns:a16="http://schemas.microsoft.com/office/drawing/2014/main" id="{9CF7C0E7-7956-4161-B60C-3E2EF3BA58C5}"/>
              </a:ext>
            </a:extLst>
          </p:cNvPr>
          <p:cNvGrpSpPr>
            <a:grpSpLocks/>
          </p:cNvGrpSpPr>
          <p:nvPr/>
        </p:nvGrpSpPr>
        <p:grpSpPr bwMode="auto">
          <a:xfrm>
            <a:off x="0" y="2438400"/>
            <a:ext cx="9009063" cy="1052513"/>
            <a:chOff x="0" y="1536"/>
            <a:chExt cx="5675" cy="663"/>
          </a:xfrm>
        </p:grpSpPr>
        <p:grpSp>
          <p:nvGrpSpPr>
            <p:cNvPr id="128003" name="Group 3">
              <a:extLst>
                <a:ext uri="{FF2B5EF4-FFF2-40B4-BE49-F238E27FC236}">
                  <a16:creationId xmlns:a16="http://schemas.microsoft.com/office/drawing/2014/main" id="{EEE638BC-A45F-4A9C-94EC-3DB5BEB026F9}"/>
                </a:ext>
              </a:extLst>
            </p:cNvPr>
            <p:cNvGrpSpPr>
              <a:grpSpLocks/>
            </p:cNvGrpSpPr>
            <p:nvPr/>
          </p:nvGrpSpPr>
          <p:grpSpPr bwMode="auto">
            <a:xfrm>
              <a:off x="183" y="1604"/>
              <a:ext cx="448" cy="299"/>
              <a:chOff x="720" y="336"/>
              <a:chExt cx="624" cy="432"/>
            </a:xfrm>
          </p:grpSpPr>
          <p:sp>
            <p:nvSpPr>
              <p:cNvPr id="128004" name="Rectangle 4">
                <a:extLst>
                  <a:ext uri="{FF2B5EF4-FFF2-40B4-BE49-F238E27FC236}">
                    <a16:creationId xmlns:a16="http://schemas.microsoft.com/office/drawing/2014/main" id="{F7B90C51-D887-4B5C-B0FD-7CE0882BE69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05" name="Rectangle 5">
                <a:extLst>
                  <a:ext uri="{FF2B5EF4-FFF2-40B4-BE49-F238E27FC236}">
                    <a16:creationId xmlns:a16="http://schemas.microsoft.com/office/drawing/2014/main" id="{D9D1C158-7CBE-4077-8E3C-AA86734A54B8}"/>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006" name="Group 6">
              <a:extLst>
                <a:ext uri="{FF2B5EF4-FFF2-40B4-BE49-F238E27FC236}">
                  <a16:creationId xmlns:a16="http://schemas.microsoft.com/office/drawing/2014/main" id="{0C05AC54-8E32-4630-A6E7-AE19A8A34022}"/>
                </a:ext>
              </a:extLst>
            </p:cNvPr>
            <p:cNvGrpSpPr>
              <a:grpSpLocks/>
            </p:cNvGrpSpPr>
            <p:nvPr/>
          </p:nvGrpSpPr>
          <p:grpSpPr bwMode="auto">
            <a:xfrm>
              <a:off x="261" y="1870"/>
              <a:ext cx="465" cy="299"/>
              <a:chOff x="912" y="2640"/>
              <a:chExt cx="672" cy="432"/>
            </a:xfrm>
          </p:grpSpPr>
          <p:sp>
            <p:nvSpPr>
              <p:cNvPr id="128007" name="Rectangle 7">
                <a:extLst>
                  <a:ext uri="{FF2B5EF4-FFF2-40B4-BE49-F238E27FC236}">
                    <a16:creationId xmlns:a16="http://schemas.microsoft.com/office/drawing/2014/main" id="{215744DA-B36C-46B8-8A61-E224F59788EA}"/>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08" name="Rectangle 8">
                <a:extLst>
                  <a:ext uri="{FF2B5EF4-FFF2-40B4-BE49-F238E27FC236}">
                    <a16:creationId xmlns:a16="http://schemas.microsoft.com/office/drawing/2014/main" id="{F318F1E1-093A-4ADC-8831-1A8D7AA88408}"/>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8009" name="Rectangle 9">
              <a:extLst>
                <a:ext uri="{FF2B5EF4-FFF2-40B4-BE49-F238E27FC236}">
                  <a16:creationId xmlns:a16="http://schemas.microsoft.com/office/drawing/2014/main" id="{75FEDA80-C0C5-4E93-9051-DA38629517DC}"/>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0" name="Rectangle 10">
              <a:extLst>
                <a:ext uri="{FF2B5EF4-FFF2-40B4-BE49-F238E27FC236}">
                  <a16:creationId xmlns:a16="http://schemas.microsoft.com/office/drawing/2014/main" id="{98B18C0F-B7B4-4D6B-B033-9A62D904DFB3}"/>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1" name="Rectangle 11">
              <a:extLst>
                <a:ext uri="{FF2B5EF4-FFF2-40B4-BE49-F238E27FC236}">
                  <a16:creationId xmlns:a16="http://schemas.microsoft.com/office/drawing/2014/main" id="{BC2FEFD8-BF8F-4FA0-8D5C-B7074ABCC80D}"/>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8012" name="Rectangle 12">
            <a:extLst>
              <a:ext uri="{FF2B5EF4-FFF2-40B4-BE49-F238E27FC236}">
                <a16:creationId xmlns:a16="http://schemas.microsoft.com/office/drawing/2014/main" id="{D8BF2BB1-1ADA-4F04-B4A2-95A237AC52D5}"/>
              </a:ext>
            </a:extLst>
          </p:cNvPr>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128013" name="Rectangle 13">
            <a:extLst>
              <a:ext uri="{FF2B5EF4-FFF2-40B4-BE49-F238E27FC236}">
                <a16:creationId xmlns:a16="http://schemas.microsoft.com/office/drawing/2014/main" id="{A7B9437B-8FEF-4338-B340-C7AB643E358E}"/>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28014" name="Rectangle 14">
            <a:extLst>
              <a:ext uri="{FF2B5EF4-FFF2-40B4-BE49-F238E27FC236}">
                <a16:creationId xmlns:a16="http://schemas.microsoft.com/office/drawing/2014/main" id="{C1F86DB9-B0AC-4594-90F3-E6CA94295023}"/>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128015" name="Rectangle 15">
            <a:extLst>
              <a:ext uri="{FF2B5EF4-FFF2-40B4-BE49-F238E27FC236}">
                <a16:creationId xmlns:a16="http://schemas.microsoft.com/office/drawing/2014/main" id="{101EEE6F-757D-4C45-BDCA-EFA411F2AF00}"/>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en-US"/>
          </a:p>
        </p:txBody>
      </p:sp>
      <p:sp>
        <p:nvSpPr>
          <p:cNvPr id="128016" name="Rectangle 16">
            <a:extLst>
              <a:ext uri="{FF2B5EF4-FFF2-40B4-BE49-F238E27FC236}">
                <a16:creationId xmlns:a16="http://schemas.microsoft.com/office/drawing/2014/main" id="{AB3D180E-10B2-4D59-8EAA-0B026928A657}"/>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47369538-1267-467F-B9FB-F8F74D71B21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2923-E5F7-4735-B8E9-E7ADC0A9C6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F4015C-A02D-4FFF-89E7-396AB2B8D1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152BCD-604F-48EE-AF96-02A79693A2D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3C4620-35A1-46DB-A920-8A762A72DA1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3676395-C9FF-4AB5-A71C-0941BAF8117B}"/>
              </a:ext>
            </a:extLst>
          </p:cNvPr>
          <p:cNvSpPr>
            <a:spLocks noGrp="1"/>
          </p:cNvSpPr>
          <p:nvPr>
            <p:ph type="sldNum" sz="quarter" idx="12"/>
          </p:nvPr>
        </p:nvSpPr>
        <p:spPr/>
        <p:txBody>
          <a:bodyPr/>
          <a:lstStyle>
            <a:lvl1pPr>
              <a:defRPr/>
            </a:lvl1pPr>
          </a:lstStyle>
          <a:p>
            <a:fld id="{3DADDDD5-62E2-4462-9C10-3F8514A98485}" type="slidenum">
              <a:rPr lang="en-US" altLang="en-US"/>
              <a:pPr/>
              <a:t>‹#›</a:t>
            </a:fld>
            <a:endParaRPr lang="en-US" altLang="en-US"/>
          </a:p>
        </p:txBody>
      </p:sp>
    </p:spTree>
    <p:extLst>
      <p:ext uri="{BB962C8B-B14F-4D97-AF65-F5344CB8AC3E}">
        <p14:creationId xmlns:p14="http://schemas.microsoft.com/office/powerpoint/2010/main" val="413121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CAB897-317C-4D18-9553-ECBF38795F2F}"/>
              </a:ext>
            </a:extLst>
          </p:cNvPr>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1262CC-BD21-4F30-9C1B-BCBF9F8272B7}"/>
              </a:ext>
            </a:extLst>
          </p:cNvPr>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9D9C7-D149-402A-8802-1F3654B06BB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AFD883-B6BE-4BA1-B769-B399D5C7D34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214D81D-D523-4D9F-ACF2-0B77D3F49332}"/>
              </a:ext>
            </a:extLst>
          </p:cNvPr>
          <p:cNvSpPr>
            <a:spLocks noGrp="1"/>
          </p:cNvSpPr>
          <p:nvPr>
            <p:ph type="sldNum" sz="quarter" idx="12"/>
          </p:nvPr>
        </p:nvSpPr>
        <p:spPr/>
        <p:txBody>
          <a:bodyPr/>
          <a:lstStyle>
            <a:lvl1pPr>
              <a:defRPr/>
            </a:lvl1pPr>
          </a:lstStyle>
          <a:p>
            <a:fld id="{1BF317A5-4ED6-4231-8663-F62B826DB216}" type="slidenum">
              <a:rPr lang="en-US" altLang="en-US"/>
              <a:pPr/>
              <a:t>‹#›</a:t>
            </a:fld>
            <a:endParaRPr lang="en-US" altLang="en-US"/>
          </a:p>
        </p:txBody>
      </p:sp>
    </p:spTree>
    <p:extLst>
      <p:ext uri="{BB962C8B-B14F-4D97-AF65-F5344CB8AC3E}">
        <p14:creationId xmlns:p14="http://schemas.microsoft.com/office/powerpoint/2010/main" val="3440721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37C7-2A60-440A-B354-DDC507B37C07}"/>
              </a:ext>
            </a:extLst>
          </p:cNvPr>
          <p:cNvSpPr>
            <a:spLocks noGrp="1"/>
          </p:cNvSpPr>
          <p:nvPr>
            <p:ph type="title"/>
          </p:nvPr>
        </p:nvSpPr>
        <p:spPr>
          <a:xfrm>
            <a:off x="1150938" y="214313"/>
            <a:ext cx="7793037" cy="14620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A44895-FB56-4C0D-B93F-618379935ACB}"/>
              </a:ext>
            </a:extLst>
          </p:cNvPr>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082EF32B-5FB4-44B8-BF4E-1C18B7B590AC}"/>
              </a:ext>
            </a:extLst>
          </p:cNvPr>
          <p:cNvSpPr>
            <a:spLocks noGrp="1"/>
          </p:cNvSpPr>
          <p:nvPr>
            <p:ph type="clipArt" sz="half" idx="2"/>
          </p:nvPr>
        </p:nvSpPr>
        <p:spPr>
          <a:xfrm>
            <a:off x="5145088" y="2017713"/>
            <a:ext cx="3810000" cy="4114800"/>
          </a:xfrm>
        </p:spPr>
        <p:txBody>
          <a:bodyPr/>
          <a:lstStyle/>
          <a:p>
            <a:endParaRPr lang="en-US"/>
          </a:p>
        </p:txBody>
      </p:sp>
      <p:sp>
        <p:nvSpPr>
          <p:cNvPr id="5" name="Date Placeholder 4">
            <a:extLst>
              <a:ext uri="{FF2B5EF4-FFF2-40B4-BE49-F238E27FC236}">
                <a16:creationId xmlns:a16="http://schemas.microsoft.com/office/drawing/2014/main" id="{E0D42225-B50C-4CBD-82B1-A5F077C755EF}"/>
              </a:ext>
            </a:extLst>
          </p:cNvPr>
          <p:cNvSpPr>
            <a:spLocks noGrp="1"/>
          </p:cNvSpPr>
          <p:nvPr>
            <p:ph type="dt" sz="half" idx="10"/>
          </p:nvPr>
        </p:nvSpPr>
        <p:spPr>
          <a:xfrm>
            <a:off x="1162050" y="6243638"/>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D812D12-C143-4A79-A570-50DC2BCC29F6}"/>
              </a:ext>
            </a:extLst>
          </p:cNvPr>
          <p:cNvSpPr>
            <a:spLocks noGrp="1"/>
          </p:cNvSpPr>
          <p:nvPr>
            <p:ph type="ftr" sz="quarter" idx="11"/>
          </p:nvPr>
        </p:nvSpPr>
        <p:spPr>
          <a:xfrm>
            <a:off x="3657600" y="6243638"/>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44733C4-7C2B-40AF-8EDD-372ECBCA12EF}"/>
              </a:ext>
            </a:extLst>
          </p:cNvPr>
          <p:cNvSpPr>
            <a:spLocks noGrp="1"/>
          </p:cNvSpPr>
          <p:nvPr>
            <p:ph type="sldNum" sz="quarter" idx="12"/>
          </p:nvPr>
        </p:nvSpPr>
        <p:spPr>
          <a:xfrm>
            <a:off x="7042150" y="6243638"/>
            <a:ext cx="1905000" cy="457200"/>
          </a:xfrm>
        </p:spPr>
        <p:txBody>
          <a:bodyPr/>
          <a:lstStyle>
            <a:lvl1pPr>
              <a:defRPr/>
            </a:lvl1pPr>
          </a:lstStyle>
          <a:p>
            <a:fld id="{8DAD50FB-77E8-4CC7-B63E-F853E476D5AA}" type="slidenum">
              <a:rPr lang="en-US" altLang="en-US"/>
              <a:pPr/>
              <a:t>‹#›</a:t>
            </a:fld>
            <a:endParaRPr lang="en-US" altLang="en-US"/>
          </a:p>
        </p:txBody>
      </p:sp>
    </p:spTree>
    <p:extLst>
      <p:ext uri="{BB962C8B-B14F-4D97-AF65-F5344CB8AC3E}">
        <p14:creationId xmlns:p14="http://schemas.microsoft.com/office/powerpoint/2010/main" val="409063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64B8B-70CE-461D-AF64-E10790CDFD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CDA113-1672-41E2-8293-450456E9F5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B52206-94CE-44C0-BFD5-16BA09F4633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766D1AF-3339-42A1-BEE1-CBDED341AED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BE2FBC-2861-4719-9617-ECF4700ACEE4}"/>
              </a:ext>
            </a:extLst>
          </p:cNvPr>
          <p:cNvSpPr>
            <a:spLocks noGrp="1"/>
          </p:cNvSpPr>
          <p:nvPr>
            <p:ph type="sldNum" sz="quarter" idx="12"/>
          </p:nvPr>
        </p:nvSpPr>
        <p:spPr/>
        <p:txBody>
          <a:bodyPr/>
          <a:lstStyle>
            <a:lvl1pPr>
              <a:defRPr/>
            </a:lvl1pPr>
          </a:lstStyle>
          <a:p>
            <a:fld id="{BC9BB9DE-2101-4D83-AF20-21F6398C906A}" type="slidenum">
              <a:rPr lang="en-US" altLang="en-US"/>
              <a:pPr/>
              <a:t>‹#›</a:t>
            </a:fld>
            <a:endParaRPr lang="en-US" altLang="en-US"/>
          </a:p>
        </p:txBody>
      </p:sp>
    </p:spTree>
    <p:extLst>
      <p:ext uri="{BB962C8B-B14F-4D97-AF65-F5344CB8AC3E}">
        <p14:creationId xmlns:p14="http://schemas.microsoft.com/office/powerpoint/2010/main" val="129568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7197F-7B2F-48EB-8B9C-546CA26E8D8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88A139-6402-4B32-AB8C-5DD418DDEF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9DF7212-552C-4B58-9327-46D5D11F00A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E62BAB0-2F3D-4CA5-AC8D-AF61E933841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818746C-8AAA-4534-A3BA-E960D48A7E78}"/>
              </a:ext>
            </a:extLst>
          </p:cNvPr>
          <p:cNvSpPr>
            <a:spLocks noGrp="1"/>
          </p:cNvSpPr>
          <p:nvPr>
            <p:ph type="sldNum" sz="quarter" idx="12"/>
          </p:nvPr>
        </p:nvSpPr>
        <p:spPr/>
        <p:txBody>
          <a:bodyPr/>
          <a:lstStyle>
            <a:lvl1pPr>
              <a:defRPr/>
            </a:lvl1pPr>
          </a:lstStyle>
          <a:p>
            <a:fld id="{8CF04D65-D3BE-47C0-8370-25969A51DDD0}" type="slidenum">
              <a:rPr lang="en-US" altLang="en-US"/>
              <a:pPr/>
              <a:t>‹#›</a:t>
            </a:fld>
            <a:endParaRPr lang="en-US" altLang="en-US"/>
          </a:p>
        </p:txBody>
      </p:sp>
    </p:spTree>
    <p:extLst>
      <p:ext uri="{BB962C8B-B14F-4D97-AF65-F5344CB8AC3E}">
        <p14:creationId xmlns:p14="http://schemas.microsoft.com/office/powerpoint/2010/main" val="278511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4886-8CAE-4029-AF8F-12DC403A44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9D201C-4014-48D4-84F4-725B83674B70}"/>
              </a:ext>
            </a:extLst>
          </p:cNvPr>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F845CD-C228-4AB3-87CB-C213A1388D4B}"/>
              </a:ext>
            </a:extLst>
          </p:cNvPr>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F902F3-9767-4A7C-BC68-E79544C0CBF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ED7784E-554A-4699-AFAD-D947F40578F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4B194E2-FDC9-470E-BC75-E64B8AD282BE}"/>
              </a:ext>
            </a:extLst>
          </p:cNvPr>
          <p:cNvSpPr>
            <a:spLocks noGrp="1"/>
          </p:cNvSpPr>
          <p:nvPr>
            <p:ph type="sldNum" sz="quarter" idx="12"/>
          </p:nvPr>
        </p:nvSpPr>
        <p:spPr/>
        <p:txBody>
          <a:bodyPr/>
          <a:lstStyle>
            <a:lvl1pPr>
              <a:defRPr/>
            </a:lvl1pPr>
          </a:lstStyle>
          <a:p>
            <a:fld id="{87EF558A-747C-42CE-90C5-508D30A31E2E}" type="slidenum">
              <a:rPr lang="en-US" altLang="en-US"/>
              <a:pPr/>
              <a:t>‹#›</a:t>
            </a:fld>
            <a:endParaRPr lang="en-US" altLang="en-US"/>
          </a:p>
        </p:txBody>
      </p:sp>
    </p:spTree>
    <p:extLst>
      <p:ext uri="{BB962C8B-B14F-4D97-AF65-F5344CB8AC3E}">
        <p14:creationId xmlns:p14="http://schemas.microsoft.com/office/powerpoint/2010/main" val="36984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5F2A7-81E6-4307-B5FC-1898E986F39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8EF954-089E-4A0F-AF56-0ED1E22C9D5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B012F-7665-4EEF-8F2C-3C08FB425B2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EF2227-E313-40BD-BF4F-9D128476CE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928EAC-2334-474C-A8A0-B8F58EA2A5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2F77BF-A512-4B0F-ADC1-7FE79365661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C56258D-36E8-427D-BAF1-C3B7BC6049D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762D31A-7B97-4013-8C59-7654D06D44B9}"/>
              </a:ext>
            </a:extLst>
          </p:cNvPr>
          <p:cNvSpPr>
            <a:spLocks noGrp="1"/>
          </p:cNvSpPr>
          <p:nvPr>
            <p:ph type="sldNum" sz="quarter" idx="12"/>
          </p:nvPr>
        </p:nvSpPr>
        <p:spPr/>
        <p:txBody>
          <a:bodyPr/>
          <a:lstStyle>
            <a:lvl1pPr>
              <a:defRPr/>
            </a:lvl1pPr>
          </a:lstStyle>
          <a:p>
            <a:fld id="{287DB288-BE49-49D8-8EE5-0F9E50DE9707}" type="slidenum">
              <a:rPr lang="en-US" altLang="en-US"/>
              <a:pPr/>
              <a:t>‹#›</a:t>
            </a:fld>
            <a:endParaRPr lang="en-US" altLang="en-US"/>
          </a:p>
        </p:txBody>
      </p:sp>
    </p:spTree>
    <p:extLst>
      <p:ext uri="{BB962C8B-B14F-4D97-AF65-F5344CB8AC3E}">
        <p14:creationId xmlns:p14="http://schemas.microsoft.com/office/powerpoint/2010/main" val="403048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C01C-636E-4EE7-A688-AE95235BD0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C31D2E-1FCF-41DE-BD2C-410EEB3020A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53AF5E9-7F7F-4936-A171-591EF39956C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1CC44EB-DB4A-44E7-85CC-D4EA9B9D5531}"/>
              </a:ext>
            </a:extLst>
          </p:cNvPr>
          <p:cNvSpPr>
            <a:spLocks noGrp="1"/>
          </p:cNvSpPr>
          <p:nvPr>
            <p:ph type="sldNum" sz="quarter" idx="12"/>
          </p:nvPr>
        </p:nvSpPr>
        <p:spPr/>
        <p:txBody>
          <a:bodyPr/>
          <a:lstStyle>
            <a:lvl1pPr>
              <a:defRPr/>
            </a:lvl1pPr>
          </a:lstStyle>
          <a:p>
            <a:fld id="{49E8A87D-1147-4605-B442-11984EA08496}" type="slidenum">
              <a:rPr lang="en-US" altLang="en-US"/>
              <a:pPr/>
              <a:t>‹#›</a:t>
            </a:fld>
            <a:endParaRPr lang="en-US" altLang="en-US"/>
          </a:p>
        </p:txBody>
      </p:sp>
    </p:spTree>
    <p:extLst>
      <p:ext uri="{BB962C8B-B14F-4D97-AF65-F5344CB8AC3E}">
        <p14:creationId xmlns:p14="http://schemas.microsoft.com/office/powerpoint/2010/main" val="62775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5207B5-3B87-499C-AA14-13D3D9457BC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10F5947-C05D-43C8-9713-0BE8B321A00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89A97CE-DEAB-4DDC-8765-7738877E521E}"/>
              </a:ext>
            </a:extLst>
          </p:cNvPr>
          <p:cNvSpPr>
            <a:spLocks noGrp="1"/>
          </p:cNvSpPr>
          <p:nvPr>
            <p:ph type="sldNum" sz="quarter" idx="12"/>
          </p:nvPr>
        </p:nvSpPr>
        <p:spPr/>
        <p:txBody>
          <a:bodyPr/>
          <a:lstStyle>
            <a:lvl1pPr>
              <a:defRPr/>
            </a:lvl1pPr>
          </a:lstStyle>
          <a:p>
            <a:fld id="{C291040A-881A-4B0B-86E0-D72E10584EE5}" type="slidenum">
              <a:rPr lang="en-US" altLang="en-US"/>
              <a:pPr/>
              <a:t>‹#›</a:t>
            </a:fld>
            <a:endParaRPr lang="en-US" altLang="en-US"/>
          </a:p>
        </p:txBody>
      </p:sp>
    </p:spTree>
    <p:extLst>
      <p:ext uri="{BB962C8B-B14F-4D97-AF65-F5344CB8AC3E}">
        <p14:creationId xmlns:p14="http://schemas.microsoft.com/office/powerpoint/2010/main" val="120895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3EB3-1EAE-4F09-BCCC-7B7E42C64E6E}"/>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0E7507-BBD3-45F4-8E20-237A2B61A1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85EC82-959A-4A94-A01D-10879A31CA4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452E5-BE05-4872-96FD-FA7ACDD73D9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CB6F2EC-D0F5-4CD5-822B-D410257AFFD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8B1D96E-FB6A-4BCE-9A36-5F1D8D793BEE}"/>
              </a:ext>
            </a:extLst>
          </p:cNvPr>
          <p:cNvSpPr>
            <a:spLocks noGrp="1"/>
          </p:cNvSpPr>
          <p:nvPr>
            <p:ph type="sldNum" sz="quarter" idx="12"/>
          </p:nvPr>
        </p:nvSpPr>
        <p:spPr/>
        <p:txBody>
          <a:bodyPr/>
          <a:lstStyle>
            <a:lvl1pPr>
              <a:defRPr/>
            </a:lvl1pPr>
          </a:lstStyle>
          <a:p>
            <a:fld id="{241AB2B8-6895-4ED2-9712-C3BA5618E6AE}" type="slidenum">
              <a:rPr lang="en-US" altLang="en-US"/>
              <a:pPr/>
              <a:t>‹#›</a:t>
            </a:fld>
            <a:endParaRPr lang="en-US" altLang="en-US"/>
          </a:p>
        </p:txBody>
      </p:sp>
    </p:spTree>
    <p:extLst>
      <p:ext uri="{BB962C8B-B14F-4D97-AF65-F5344CB8AC3E}">
        <p14:creationId xmlns:p14="http://schemas.microsoft.com/office/powerpoint/2010/main" val="3567265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482AD-AD8D-42F1-B978-A1A19A7335A2}"/>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FEF96F-2F27-4087-BC3C-27A14A79BEB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4277A9-3EB5-4932-90BA-2EB205979A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676D1B-2162-4CE1-8BEE-9F865375815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801B4D-A003-4693-B9BC-CB1CDDB3657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238DD9F-DF2A-4B14-908A-7DEDBB564D80}"/>
              </a:ext>
            </a:extLst>
          </p:cNvPr>
          <p:cNvSpPr>
            <a:spLocks noGrp="1"/>
          </p:cNvSpPr>
          <p:nvPr>
            <p:ph type="sldNum" sz="quarter" idx="12"/>
          </p:nvPr>
        </p:nvSpPr>
        <p:spPr/>
        <p:txBody>
          <a:bodyPr/>
          <a:lstStyle>
            <a:lvl1pPr>
              <a:defRPr/>
            </a:lvl1pPr>
          </a:lstStyle>
          <a:p>
            <a:fld id="{A9592F93-5208-48C4-AC01-14BA40E44F4F}" type="slidenum">
              <a:rPr lang="en-US" altLang="en-US"/>
              <a:pPr/>
              <a:t>‹#›</a:t>
            </a:fld>
            <a:endParaRPr lang="en-US" altLang="en-US"/>
          </a:p>
        </p:txBody>
      </p:sp>
    </p:spTree>
    <p:extLst>
      <p:ext uri="{BB962C8B-B14F-4D97-AF65-F5344CB8AC3E}">
        <p14:creationId xmlns:p14="http://schemas.microsoft.com/office/powerpoint/2010/main" val="941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96E2BF26-256C-4F16-818D-CC101580754B}"/>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79" name="Rectangle 3">
            <a:extLst>
              <a:ext uri="{FF2B5EF4-FFF2-40B4-BE49-F238E27FC236}">
                <a16:creationId xmlns:a16="http://schemas.microsoft.com/office/drawing/2014/main" id="{BD0C8113-359C-40EF-BD17-F23D48E34220}"/>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80" name="Rectangle 4">
            <a:extLst>
              <a:ext uri="{FF2B5EF4-FFF2-40B4-BE49-F238E27FC236}">
                <a16:creationId xmlns:a16="http://schemas.microsoft.com/office/drawing/2014/main" id="{703036E4-B28C-44DF-AC0F-DC75C3EF91B3}"/>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81" name="Rectangle 5">
            <a:extLst>
              <a:ext uri="{FF2B5EF4-FFF2-40B4-BE49-F238E27FC236}">
                <a16:creationId xmlns:a16="http://schemas.microsoft.com/office/drawing/2014/main" id="{B2345880-2E79-4342-8CA2-A9D2B4B00829}"/>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82" name="Rectangle 6">
            <a:extLst>
              <a:ext uri="{FF2B5EF4-FFF2-40B4-BE49-F238E27FC236}">
                <a16:creationId xmlns:a16="http://schemas.microsoft.com/office/drawing/2014/main" id="{1A04DD4E-B20F-4586-BD94-F4BB01AED049}"/>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83" name="Rectangle 7">
            <a:extLst>
              <a:ext uri="{FF2B5EF4-FFF2-40B4-BE49-F238E27FC236}">
                <a16:creationId xmlns:a16="http://schemas.microsoft.com/office/drawing/2014/main" id="{F2AC2399-64E0-4662-8E7C-1597E6D23157}"/>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84" name="Rectangle 8">
            <a:extLst>
              <a:ext uri="{FF2B5EF4-FFF2-40B4-BE49-F238E27FC236}">
                <a16:creationId xmlns:a16="http://schemas.microsoft.com/office/drawing/2014/main" id="{5B98034C-87B5-4EBE-AC28-F2E3EDA634B2}"/>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126985" name="Rectangle 9">
            <a:extLst>
              <a:ext uri="{FF2B5EF4-FFF2-40B4-BE49-F238E27FC236}">
                <a16:creationId xmlns:a16="http://schemas.microsoft.com/office/drawing/2014/main" id="{C7DFFD75-B401-4873-B994-A3225C85F154}"/>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26986" name="Rectangle 10">
            <a:extLst>
              <a:ext uri="{FF2B5EF4-FFF2-40B4-BE49-F238E27FC236}">
                <a16:creationId xmlns:a16="http://schemas.microsoft.com/office/drawing/2014/main" id="{D0F37B80-B1DF-4205-9F4D-09A4EB837386}"/>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6987" name="Rectangle 11">
            <a:extLst>
              <a:ext uri="{FF2B5EF4-FFF2-40B4-BE49-F238E27FC236}">
                <a16:creationId xmlns:a16="http://schemas.microsoft.com/office/drawing/2014/main" id="{44AD94FF-CD7B-41A8-BB44-831345769B7E}"/>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lvl1pPr>
          </a:lstStyle>
          <a:p>
            <a:endParaRPr lang="en-US" altLang="en-US"/>
          </a:p>
        </p:txBody>
      </p:sp>
      <p:sp>
        <p:nvSpPr>
          <p:cNvPr id="126988" name="Rectangle 12">
            <a:extLst>
              <a:ext uri="{FF2B5EF4-FFF2-40B4-BE49-F238E27FC236}">
                <a16:creationId xmlns:a16="http://schemas.microsoft.com/office/drawing/2014/main" id="{1845C58C-8EB6-4635-B61F-34F70A240CE9}"/>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ltLang="en-US"/>
          </a:p>
        </p:txBody>
      </p:sp>
      <p:sp>
        <p:nvSpPr>
          <p:cNvPr id="126989" name="Rectangle 13">
            <a:extLst>
              <a:ext uri="{FF2B5EF4-FFF2-40B4-BE49-F238E27FC236}">
                <a16:creationId xmlns:a16="http://schemas.microsoft.com/office/drawing/2014/main" id="{2D85C05E-30CC-4F7D-B566-1478EF11AC86}"/>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fld id="{E1610EB4-0937-45E5-9459-E8ED580137A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FE9FC4E-6DFD-494F-A8B8-41D2C269A92F}"/>
              </a:ext>
            </a:extLst>
          </p:cNvPr>
          <p:cNvSpPr>
            <a:spLocks noGrp="1" noChangeArrowheads="1"/>
          </p:cNvSpPr>
          <p:nvPr>
            <p:ph type="ctrTitle"/>
          </p:nvPr>
        </p:nvSpPr>
        <p:spPr>
          <a:xfrm>
            <a:off x="1143000" y="304800"/>
            <a:ext cx="8915400" cy="2971800"/>
          </a:xfrm>
        </p:spPr>
        <p:txBody>
          <a:bodyPr/>
          <a:lstStyle/>
          <a:p>
            <a:r>
              <a:rPr lang="en-US" altLang="en-US" sz="3600" dirty="0">
                <a:solidFill>
                  <a:srgbClr val="A50021"/>
                </a:solidFill>
              </a:rPr>
              <a:t>CHAFFEY COLLEGE</a:t>
            </a:r>
            <a:br>
              <a:rPr lang="en-US" altLang="en-US" sz="3600" dirty="0"/>
            </a:br>
            <a:br>
              <a:rPr lang="en-US" altLang="en-US" sz="3600" dirty="0"/>
            </a:br>
            <a:r>
              <a:rPr lang="en-US" altLang="en-US" sz="3600" dirty="0"/>
              <a:t>VOCATIONAL NURSING PROGRAM</a:t>
            </a:r>
          </a:p>
        </p:txBody>
      </p:sp>
      <p:sp>
        <p:nvSpPr>
          <p:cNvPr id="2051" name="Rectangle 3">
            <a:extLst>
              <a:ext uri="{FF2B5EF4-FFF2-40B4-BE49-F238E27FC236}">
                <a16:creationId xmlns:a16="http://schemas.microsoft.com/office/drawing/2014/main" id="{90022A28-2F51-4FBF-91ED-25B4A86C100C}"/>
              </a:ext>
            </a:extLst>
          </p:cNvPr>
          <p:cNvSpPr>
            <a:spLocks noGrp="1" noChangeArrowheads="1"/>
          </p:cNvSpPr>
          <p:nvPr>
            <p:ph type="subTitle" idx="1"/>
          </p:nvPr>
        </p:nvSpPr>
        <p:spPr>
          <a:xfrm>
            <a:off x="1066800" y="4343400"/>
            <a:ext cx="6400800" cy="1752600"/>
          </a:xfrm>
        </p:spPr>
        <p:txBody>
          <a:bodyPr/>
          <a:lstStyle/>
          <a:p>
            <a:r>
              <a:rPr lang="en-US" altLang="en-US">
                <a:solidFill>
                  <a:srgbClr val="A50021"/>
                </a:solidFill>
              </a:rPr>
              <a:t>INFORMATION SESSION</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67B713B-BCC6-4C48-9B06-77257DB752D6}"/>
              </a:ext>
            </a:extLst>
          </p:cNvPr>
          <p:cNvSpPr>
            <a:spLocks noGrp="1" noChangeArrowheads="1"/>
          </p:cNvSpPr>
          <p:nvPr>
            <p:ph type="title"/>
          </p:nvPr>
        </p:nvSpPr>
        <p:spPr/>
        <p:txBody>
          <a:bodyPr/>
          <a:lstStyle/>
          <a:p>
            <a:r>
              <a:rPr lang="en-US" altLang="en-US"/>
              <a:t>TIME MANAGEMENT</a:t>
            </a:r>
          </a:p>
        </p:txBody>
      </p:sp>
      <p:sp>
        <p:nvSpPr>
          <p:cNvPr id="41987" name="Rectangle 3">
            <a:extLst>
              <a:ext uri="{FF2B5EF4-FFF2-40B4-BE49-F238E27FC236}">
                <a16:creationId xmlns:a16="http://schemas.microsoft.com/office/drawing/2014/main" id="{26A4F564-0648-4D8C-8DC7-25F0A1B74466}"/>
              </a:ext>
            </a:extLst>
          </p:cNvPr>
          <p:cNvSpPr>
            <a:spLocks noGrp="1" noChangeArrowheads="1"/>
          </p:cNvSpPr>
          <p:nvPr>
            <p:ph type="body" idx="1"/>
          </p:nvPr>
        </p:nvSpPr>
        <p:spPr/>
        <p:txBody>
          <a:bodyPr/>
          <a:lstStyle/>
          <a:p>
            <a:r>
              <a:rPr lang="en-US" altLang="en-US" dirty="0"/>
              <a:t>STUDY HABITS</a:t>
            </a:r>
          </a:p>
          <a:p>
            <a:endParaRPr lang="en-US" altLang="en-US" dirty="0"/>
          </a:p>
          <a:p>
            <a:r>
              <a:rPr lang="en-US" altLang="en-US" dirty="0"/>
              <a:t>WORKING WHILE IN THE VN PROGRAM</a:t>
            </a:r>
          </a:p>
          <a:p>
            <a:endParaRPr lang="en-US" altLang="en-US" dirty="0"/>
          </a:p>
          <a:p>
            <a:r>
              <a:rPr lang="en-US" altLang="en-US" dirty="0"/>
              <a:t>Program runs Monday through Friday for the full year</a:t>
            </a:r>
          </a:p>
          <a:p>
            <a:pPr lvl="1"/>
            <a:r>
              <a:rPr lang="en-US" altLang="en-US" dirty="0"/>
              <a:t>12 hour shifts; Night shifts; Weekend shifts</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272AF99-CAF3-4DF0-875D-69794F2ECF7B}"/>
              </a:ext>
            </a:extLst>
          </p:cNvPr>
          <p:cNvSpPr>
            <a:spLocks noGrp="1" noChangeArrowheads="1"/>
          </p:cNvSpPr>
          <p:nvPr>
            <p:ph type="title"/>
          </p:nvPr>
        </p:nvSpPr>
        <p:spPr/>
        <p:txBody>
          <a:bodyPr/>
          <a:lstStyle/>
          <a:p>
            <a:r>
              <a:rPr lang="en-US" altLang="en-US" sz="4000" dirty="0"/>
              <a:t>COSTS</a:t>
            </a:r>
          </a:p>
        </p:txBody>
      </p:sp>
      <p:sp>
        <p:nvSpPr>
          <p:cNvPr id="43011" name="Rectangle 3">
            <a:extLst>
              <a:ext uri="{FF2B5EF4-FFF2-40B4-BE49-F238E27FC236}">
                <a16:creationId xmlns:a16="http://schemas.microsoft.com/office/drawing/2014/main" id="{CC56AFFA-A8D7-4836-9487-64AF4F1F9289}"/>
              </a:ext>
            </a:extLst>
          </p:cNvPr>
          <p:cNvSpPr>
            <a:spLocks noGrp="1" noChangeArrowheads="1"/>
          </p:cNvSpPr>
          <p:nvPr>
            <p:ph type="body" idx="1"/>
          </p:nvPr>
        </p:nvSpPr>
        <p:spPr>
          <a:xfrm>
            <a:off x="762000" y="2017713"/>
            <a:ext cx="8193088" cy="4114800"/>
          </a:xfrm>
        </p:spPr>
        <p:txBody>
          <a:bodyPr/>
          <a:lstStyle/>
          <a:p>
            <a:pPr algn="l"/>
            <a:r>
              <a:rPr lang="en-US" b="0" i="0" dirty="0">
                <a:solidFill>
                  <a:srgbClr val="000000"/>
                </a:solidFill>
                <a:effectLst/>
                <a:latin typeface="Times New Roman" panose="02020603050405020304" pitchFamily="18" charset="0"/>
              </a:rPr>
              <a:t>Tuition and Fees: $2360 (approx.)</a:t>
            </a:r>
          </a:p>
          <a:p>
            <a:pPr algn="l"/>
            <a:r>
              <a:rPr lang="en-US" b="0" i="0" dirty="0">
                <a:solidFill>
                  <a:srgbClr val="000000"/>
                </a:solidFill>
                <a:effectLst/>
                <a:latin typeface="Times New Roman" panose="02020603050405020304" pitchFamily="18" charset="0"/>
              </a:rPr>
              <a:t>Books, Background check and Health requirements: $800 (approx.)</a:t>
            </a:r>
          </a:p>
          <a:p>
            <a:pPr algn="l"/>
            <a:r>
              <a:rPr lang="en-US" b="0" i="0" dirty="0">
                <a:solidFill>
                  <a:srgbClr val="000000"/>
                </a:solidFill>
                <a:effectLst/>
                <a:latin typeface="Times New Roman" panose="02020603050405020304" pitchFamily="18" charset="0"/>
              </a:rPr>
              <a:t>Uniforms and Supplies: $300 (approx.)</a:t>
            </a:r>
          </a:p>
          <a:p>
            <a:pPr algn="l"/>
            <a:r>
              <a:rPr lang="en-US" b="0" i="0" dirty="0">
                <a:solidFill>
                  <a:srgbClr val="000000"/>
                </a:solidFill>
                <a:effectLst/>
                <a:latin typeface="Times New Roman" panose="02020603050405020304" pitchFamily="18" charset="0"/>
              </a:rPr>
              <a:t>TOTAL for PROGRAM: $3460 (approx.)</a:t>
            </a:r>
          </a:p>
          <a:p>
            <a:pPr algn="l"/>
            <a:r>
              <a:rPr lang="en-US" i="1" dirty="0">
                <a:solidFill>
                  <a:srgbClr val="000000"/>
                </a:solidFill>
                <a:latin typeface="Times New Roman" panose="02020603050405020304" pitchFamily="18" charset="0"/>
              </a:rPr>
              <a:t>Additional costs for licensure: $550 (approx.)</a:t>
            </a:r>
            <a:endParaRPr lang="en-US" b="0" i="1" dirty="0">
              <a:solidFill>
                <a:srgbClr val="000000"/>
              </a:solidFill>
              <a:effectLst/>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29244227-363E-4F45-9FC4-B284FA87147E}"/>
              </a:ext>
            </a:extLst>
          </p:cNvPr>
          <p:cNvSpPr>
            <a:spLocks noGrp="1" noChangeArrowheads="1"/>
          </p:cNvSpPr>
          <p:nvPr>
            <p:ph type="title"/>
          </p:nvPr>
        </p:nvSpPr>
        <p:spPr/>
        <p:txBody>
          <a:bodyPr/>
          <a:lstStyle/>
          <a:p>
            <a:r>
              <a:rPr lang="en-US" altLang="en-US"/>
              <a:t>Misc Information</a:t>
            </a:r>
          </a:p>
        </p:txBody>
      </p:sp>
      <p:sp>
        <p:nvSpPr>
          <p:cNvPr id="133123" name="Rectangle 3">
            <a:extLst>
              <a:ext uri="{FF2B5EF4-FFF2-40B4-BE49-F238E27FC236}">
                <a16:creationId xmlns:a16="http://schemas.microsoft.com/office/drawing/2014/main" id="{A6F44975-27E6-48A4-8821-6BE4C605FE9F}"/>
              </a:ext>
            </a:extLst>
          </p:cNvPr>
          <p:cNvSpPr>
            <a:spLocks noGrp="1" noChangeArrowheads="1"/>
          </p:cNvSpPr>
          <p:nvPr>
            <p:ph type="body" idx="1"/>
          </p:nvPr>
        </p:nvSpPr>
        <p:spPr/>
        <p:txBody>
          <a:bodyPr/>
          <a:lstStyle/>
          <a:p>
            <a:r>
              <a:rPr lang="en-US" altLang="en-US" dirty="0"/>
              <a:t>Credit granting for prior learning</a:t>
            </a:r>
          </a:p>
          <a:p>
            <a:r>
              <a:rPr lang="en-US" altLang="en-US" dirty="0"/>
              <a:t>Support Courses</a:t>
            </a:r>
          </a:p>
          <a:p>
            <a:r>
              <a:rPr lang="en-US" altLang="en-US" dirty="0"/>
              <a:t>COVID19-Related Issues</a:t>
            </a:r>
          </a:p>
          <a:p>
            <a:pPr lvl="1"/>
            <a:r>
              <a:rPr lang="en-US" altLang="en-US" dirty="0"/>
              <a:t>Vaccines required </a:t>
            </a:r>
          </a:p>
          <a:p>
            <a:pPr lvl="1"/>
            <a:r>
              <a:rPr lang="en-US" altLang="en-US" dirty="0"/>
              <a:t>Clinical Site Availability</a:t>
            </a:r>
          </a:p>
          <a:p>
            <a:pPr lvl="1"/>
            <a:r>
              <a:rPr lang="en-US" altLang="en-US" dirty="0"/>
              <a:t>Testing -  If required, testing is responsibility of each student</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B0F5D17-B3F0-458D-BBEB-86760CE2CE38}"/>
              </a:ext>
            </a:extLst>
          </p:cNvPr>
          <p:cNvSpPr>
            <a:spLocks noGrp="1" noChangeArrowheads="1"/>
          </p:cNvSpPr>
          <p:nvPr>
            <p:ph type="title"/>
          </p:nvPr>
        </p:nvSpPr>
        <p:spPr/>
        <p:txBody>
          <a:bodyPr/>
          <a:lstStyle/>
          <a:p>
            <a:r>
              <a:rPr lang="en-US" altLang="en-US" dirty="0"/>
              <a:t>Questions?</a:t>
            </a:r>
          </a:p>
        </p:txBody>
      </p:sp>
      <p:pic>
        <p:nvPicPr>
          <p:cNvPr id="45062" name="Picture 6">
            <a:extLst>
              <a:ext uri="{FF2B5EF4-FFF2-40B4-BE49-F238E27FC236}">
                <a16:creationId xmlns:a16="http://schemas.microsoft.com/office/drawing/2014/main" id="{28F51536-8F91-4FCF-99EE-E5DF2D3B6271}"/>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3521075" y="2695575"/>
            <a:ext cx="3452813" cy="2606675"/>
          </a:xfrm>
        </p:spPr>
      </p:pic>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7776C-B815-44A3-98DB-BE6FE0C11B01}"/>
              </a:ext>
            </a:extLst>
          </p:cNvPr>
          <p:cNvSpPr>
            <a:spLocks noGrp="1"/>
          </p:cNvSpPr>
          <p:nvPr>
            <p:ph type="title"/>
          </p:nvPr>
        </p:nvSpPr>
        <p:spPr/>
        <p:txBody>
          <a:bodyPr/>
          <a:lstStyle/>
          <a:p>
            <a:r>
              <a:rPr lang="en-US" dirty="0"/>
              <a:t>LVN Job Outlook</a:t>
            </a:r>
          </a:p>
        </p:txBody>
      </p:sp>
      <p:graphicFrame>
        <p:nvGraphicFramePr>
          <p:cNvPr id="3" name="Table 2">
            <a:extLst>
              <a:ext uri="{FF2B5EF4-FFF2-40B4-BE49-F238E27FC236}">
                <a16:creationId xmlns:a16="http://schemas.microsoft.com/office/drawing/2014/main" id="{5C688EAB-41D5-47E5-8CD9-3E0D210DE9BA}"/>
              </a:ext>
            </a:extLst>
          </p:cNvPr>
          <p:cNvGraphicFramePr>
            <a:graphicFrameLocks noGrp="1"/>
          </p:cNvGraphicFramePr>
          <p:nvPr>
            <p:extLst>
              <p:ext uri="{D42A27DB-BD31-4B8C-83A1-F6EECF244321}">
                <p14:modId xmlns:p14="http://schemas.microsoft.com/office/powerpoint/2010/main" val="2111087178"/>
              </p:ext>
            </p:extLst>
          </p:nvPr>
        </p:nvGraphicFramePr>
        <p:xfrm>
          <a:off x="838200" y="1988807"/>
          <a:ext cx="4876800" cy="4154504"/>
        </p:xfrm>
        <a:graphic>
          <a:graphicData uri="http://schemas.openxmlformats.org/drawingml/2006/table">
            <a:tbl>
              <a:tblPr/>
              <a:tblGrid>
                <a:gridCol w="2535936">
                  <a:extLst>
                    <a:ext uri="{9D8B030D-6E8A-4147-A177-3AD203B41FA5}">
                      <a16:colId xmlns:a16="http://schemas.microsoft.com/office/drawing/2014/main" val="179022482"/>
                    </a:ext>
                  </a:extLst>
                </a:gridCol>
                <a:gridCol w="1170432">
                  <a:extLst>
                    <a:ext uri="{9D8B030D-6E8A-4147-A177-3AD203B41FA5}">
                      <a16:colId xmlns:a16="http://schemas.microsoft.com/office/drawing/2014/main" val="2439961996"/>
                    </a:ext>
                  </a:extLst>
                </a:gridCol>
                <a:gridCol w="1170432">
                  <a:extLst>
                    <a:ext uri="{9D8B030D-6E8A-4147-A177-3AD203B41FA5}">
                      <a16:colId xmlns:a16="http://schemas.microsoft.com/office/drawing/2014/main" val="3785325005"/>
                    </a:ext>
                  </a:extLst>
                </a:gridCol>
              </a:tblGrid>
              <a:tr h="196496">
                <a:tc>
                  <a:txBody>
                    <a:bodyPr/>
                    <a:lstStyle/>
                    <a:p>
                      <a:pPr algn="ctr"/>
                      <a:r>
                        <a:rPr lang="en-US" sz="500">
                          <a:solidFill>
                            <a:srgbClr val="FFFFFF"/>
                          </a:solidFill>
                          <a:effectLst/>
                        </a:rPr>
                        <a:t>Geography</a:t>
                      </a:r>
                    </a:p>
                  </a:txBody>
                  <a:tcPr marL="27803" marR="27803" marT="13901" marB="1390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399"/>
                    </a:solidFill>
                  </a:tcPr>
                </a:tc>
                <a:tc>
                  <a:txBody>
                    <a:bodyPr/>
                    <a:lstStyle/>
                    <a:p>
                      <a:pPr algn="ctr"/>
                      <a:r>
                        <a:rPr lang="en-US" sz="500">
                          <a:solidFill>
                            <a:srgbClr val="FFFFFF"/>
                          </a:solidFill>
                          <a:effectLst/>
                        </a:rPr>
                        <a:t>Median Hourly</a:t>
                      </a:r>
                    </a:p>
                  </a:txBody>
                  <a:tcPr marL="27803" marR="27803" marT="13901" marB="1390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399"/>
                    </a:solidFill>
                  </a:tcPr>
                </a:tc>
                <a:tc>
                  <a:txBody>
                    <a:bodyPr/>
                    <a:lstStyle/>
                    <a:p>
                      <a:pPr algn="ctr"/>
                      <a:r>
                        <a:rPr lang="en-US" sz="500">
                          <a:solidFill>
                            <a:srgbClr val="FFFFFF"/>
                          </a:solidFill>
                          <a:effectLst/>
                        </a:rPr>
                        <a:t>Median Annually</a:t>
                      </a:r>
                    </a:p>
                  </a:txBody>
                  <a:tcPr marL="27803" marR="27803" marT="13901" marB="1390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399"/>
                    </a:solidFill>
                  </a:tcPr>
                </a:tc>
                <a:extLst>
                  <a:ext uri="{0D108BD9-81ED-4DB2-BD59-A6C34878D82A}">
                    <a16:rowId xmlns:a16="http://schemas.microsoft.com/office/drawing/2014/main" val="882953118"/>
                  </a:ext>
                </a:extLst>
              </a:tr>
              <a:tr h="112284">
                <a:tc>
                  <a:txBody>
                    <a:bodyPr/>
                    <a:lstStyle/>
                    <a:p>
                      <a:pPr algn="l"/>
                      <a:r>
                        <a:rPr lang="en-US" sz="500">
                          <a:effectLst/>
                        </a:rPr>
                        <a:t>California</a:t>
                      </a:r>
                    </a:p>
                  </a:txBody>
                  <a:tcPr marL="27803" marR="27803" marT="13901" marB="13901" anchor="ctr">
                    <a:lnL>
                      <a:noFill/>
                    </a:lnL>
                    <a:lnR>
                      <a:noFill/>
                    </a:lnR>
                    <a:lnT w="9525" cap="flat" cmpd="sng" algn="ctr">
                      <a:solidFill>
                        <a:srgbClr val="FFFFFF"/>
                      </a:solidFill>
                      <a:prstDash val="solid"/>
                      <a:round/>
                      <a:headEnd type="none" w="med" len="med"/>
                      <a:tailEnd type="none" w="med" len="med"/>
                    </a:lnT>
                    <a:lnB>
                      <a:noFill/>
                    </a:lnB>
                  </a:tcPr>
                </a:tc>
                <a:tc>
                  <a:txBody>
                    <a:bodyPr/>
                    <a:lstStyle/>
                    <a:p>
                      <a:pPr algn="ctr"/>
                      <a:r>
                        <a:rPr lang="en-US" sz="500">
                          <a:effectLst/>
                        </a:rPr>
                        <a:t>$30.62</a:t>
                      </a:r>
                    </a:p>
                  </a:txBody>
                  <a:tcPr marL="27803" marR="27803" marT="13901" marB="13901" anchor="ctr">
                    <a:lnL>
                      <a:noFill/>
                    </a:lnL>
                    <a:lnR>
                      <a:noFill/>
                    </a:lnR>
                    <a:lnT w="9525" cap="flat" cmpd="sng" algn="ctr">
                      <a:solidFill>
                        <a:srgbClr val="FFFFFF"/>
                      </a:solidFill>
                      <a:prstDash val="solid"/>
                      <a:round/>
                      <a:headEnd type="none" w="med" len="med"/>
                      <a:tailEnd type="none" w="med" len="med"/>
                    </a:lnT>
                    <a:lnB>
                      <a:noFill/>
                    </a:lnB>
                  </a:tcPr>
                </a:tc>
                <a:tc>
                  <a:txBody>
                    <a:bodyPr/>
                    <a:lstStyle/>
                    <a:p>
                      <a:pPr algn="ctr"/>
                      <a:r>
                        <a:rPr lang="en-US" sz="500">
                          <a:effectLst/>
                        </a:rPr>
                        <a:t>$63,676</a:t>
                      </a:r>
                    </a:p>
                  </a:txBody>
                  <a:tcPr marL="27803" marR="27803" marT="13901" marB="13901" anchor="ctr">
                    <a:lnL>
                      <a:noFill/>
                    </a:lnL>
                    <a:lnR>
                      <a:noFill/>
                    </a:lnR>
                    <a:lnT w="9525" cap="flat" cmpd="sng" algn="ctr">
                      <a:solidFill>
                        <a:srgbClr val="FFFFFF"/>
                      </a:solidFill>
                      <a:prstDash val="solid"/>
                      <a:round/>
                      <a:headEnd type="none" w="med" len="med"/>
                      <a:tailEnd type="none" w="med" len="med"/>
                    </a:lnT>
                    <a:lnB>
                      <a:noFill/>
                    </a:lnB>
                  </a:tcPr>
                </a:tc>
                <a:extLst>
                  <a:ext uri="{0D108BD9-81ED-4DB2-BD59-A6C34878D82A}">
                    <a16:rowId xmlns:a16="http://schemas.microsoft.com/office/drawing/2014/main" val="1323405225"/>
                  </a:ext>
                </a:extLst>
              </a:tr>
              <a:tr h="112284">
                <a:tc>
                  <a:txBody>
                    <a:bodyPr/>
                    <a:lstStyle/>
                    <a:p>
                      <a:pPr algn="ctr"/>
                      <a:r>
                        <a:rPr lang="en-US" sz="500">
                          <a:effectLst/>
                        </a:rPr>
                        <a:t>$30</a:t>
                      </a:r>
                    </a:p>
                  </a:txBody>
                  <a:tcPr marL="27803" marR="27803" marT="13901" marB="13901" anchor="ctr">
                    <a:lnL>
                      <a:noFill/>
                    </a:lnL>
                    <a:lnR>
                      <a:noFill/>
                    </a:lnR>
                    <a:lnT>
                      <a:noFill/>
                    </a:lnT>
                    <a:lnB>
                      <a:noFill/>
                    </a:lnB>
                  </a:tcPr>
                </a:tc>
                <a:tc>
                  <a:txBody>
                    <a:bodyPr/>
                    <a:lstStyle/>
                    <a:p>
                      <a:endParaRPr lang="en-US" sz="500"/>
                    </a:p>
                  </a:txBody>
                  <a:tcPr marL="27803" marR="27803" marT="13901" marB="13901">
                    <a:lnL>
                      <a:noFill/>
                    </a:lnL>
                    <a:lnT>
                      <a:noFill/>
                    </a:lnT>
                  </a:tcPr>
                </a:tc>
                <a:tc>
                  <a:txBody>
                    <a:bodyPr/>
                    <a:lstStyle/>
                    <a:p>
                      <a:endParaRPr lang="en-US" sz="500"/>
                    </a:p>
                  </a:txBody>
                  <a:tcPr marL="27803" marR="27803" marT="13901" marB="13901">
                    <a:lnT>
                      <a:noFill/>
                    </a:lnT>
                  </a:tcPr>
                </a:tc>
                <a:extLst>
                  <a:ext uri="{0D108BD9-81ED-4DB2-BD59-A6C34878D82A}">
                    <a16:rowId xmlns:a16="http://schemas.microsoft.com/office/drawing/2014/main" val="1404813969"/>
                  </a:ext>
                </a:extLst>
              </a:tr>
              <a:tr h="112284">
                <a:tc>
                  <a:txBody>
                    <a:bodyPr/>
                    <a:lstStyle/>
                    <a:p>
                      <a:pPr algn="ctr"/>
                      <a:r>
                        <a:rPr lang="en-US" sz="500">
                          <a:effectLst/>
                        </a:rPr>
                        <a:t>$62,370</a:t>
                      </a:r>
                    </a:p>
                  </a:txBody>
                  <a:tcPr marL="27803" marR="27803" marT="13901" marB="13901" anchor="ctr">
                    <a:lnL>
                      <a:noFill/>
                    </a:lnL>
                    <a:lnR>
                      <a:noFill/>
                    </a:lnR>
                    <a:lnT>
                      <a:noFill/>
                    </a:lnT>
                    <a:lnB>
                      <a:noFill/>
                    </a:lnB>
                  </a:tcPr>
                </a:tc>
                <a:tc>
                  <a:txBody>
                    <a:bodyPr/>
                    <a:lstStyle/>
                    <a:p>
                      <a:endParaRPr lang="en-US" sz="500"/>
                    </a:p>
                  </a:txBody>
                  <a:tcPr marL="27803" marR="27803" marT="13901" marB="13901">
                    <a:lnL>
                      <a:noFill/>
                    </a:lnL>
                  </a:tcPr>
                </a:tc>
                <a:tc>
                  <a:txBody>
                    <a:bodyPr/>
                    <a:lstStyle/>
                    <a:p>
                      <a:endParaRPr lang="en-US" sz="500"/>
                    </a:p>
                  </a:txBody>
                  <a:tcPr marL="27803" marR="27803" marT="13901" marB="13901"/>
                </a:tc>
                <a:extLst>
                  <a:ext uri="{0D108BD9-81ED-4DB2-BD59-A6C34878D82A}">
                    <a16:rowId xmlns:a16="http://schemas.microsoft.com/office/drawing/2014/main" val="3766972463"/>
                  </a:ext>
                </a:extLst>
              </a:tr>
              <a:tr h="196496">
                <a:tc>
                  <a:txBody>
                    <a:bodyPr/>
                    <a:lstStyle/>
                    <a:p>
                      <a:pPr algn="l"/>
                      <a:r>
                        <a:rPr lang="en-US" sz="500">
                          <a:effectLst/>
                        </a:rPr>
                        <a:t>Anaheim-Santa Ana-Irvine Area</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$29.69</a:t>
                      </a:r>
                    </a:p>
                  </a:txBody>
                  <a:tcPr marL="27803" marR="27803" marT="13901" marB="13901" anchor="ctr">
                    <a:lnL>
                      <a:noFill/>
                    </a:lnL>
                    <a:lnR>
                      <a:noFill/>
                    </a:lnR>
                    <a:lnB>
                      <a:noFill/>
                    </a:lnB>
                    <a:solidFill>
                      <a:srgbClr val="B0C4DE"/>
                    </a:solidFill>
                  </a:tcPr>
                </a:tc>
                <a:tc>
                  <a:txBody>
                    <a:bodyPr/>
                    <a:lstStyle/>
                    <a:p>
                      <a:pPr algn="ctr"/>
                      <a:r>
                        <a:rPr lang="en-US" sz="500">
                          <a:effectLst/>
                        </a:rPr>
                        <a:t>$61,754</a:t>
                      </a:r>
                    </a:p>
                  </a:txBody>
                  <a:tcPr marL="27803" marR="27803" marT="13901" marB="13901" anchor="ctr">
                    <a:lnL>
                      <a:noFill/>
                    </a:lnL>
                    <a:lnR>
                      <a:noFill/>
                    </a:lnR>
                    <a:lnB>
                      <a:noFill/>
                    </a:lnB>
                    <a:solidFill>
                      <a:srgbClr val="B0C4DE"/>
                    </a:solidFill>
                  </a:tcPr>
                </a:tc>
                <a:extLst>
                  <a:ext uri="{0D108BD9-81ED-4DB2-BD59-A6C34878D82A}">
                    <a16:rowId xmlns:a16="http://schemas.microsoft.com/office/drawing/2014/main" val="4168091708"/>
                  </a:ext>
                </a:extLst>
              </a:tr>
              <a:tr h="112284">
                <a:tc>
                  <a:txBody>
                    <a:bodyPr/>
                    <a:lstStyle/>
                    <a:p>
                      <a:pPr algn="l"/>
                      <a:r>
                        <a:rPr lang="en-US" sz="500">
                          <a:effectLst/>
                        </a:rPr>
                        <a:t>Butte County</a:t>
                      </a:r>
                    </a:p>
                  </a:txBody>
                  <a:tcPr marL="27803" marR="27803" marT="13901" marB="13901" anchor="ctr">
                    <a:lnL>
                      <a:noFill/>
                    </a:lnL>
                    <a:lnR>
                      <a:noFill/>
                    </a:lnR>
                    <a:lnT>
                      <a:noFill/>
                    </a:lnT>
                    <a:lnB>
                      <a:noFill/>
                    </a:lnB>
                  </a:tcPr>
                </a:tc>
                <a:tc>
                  <a:txBody>
                    <a:bodyPr/>
                    <a:lstStyle/>
                    <a:p>
                      <a:pPr algn="ctr"/>
                      <a:r>
                        <a:rPr lang="en-US" sz="500">
                          <a:effectLst/>
                        </a:rPr>
                        <a:t>$29.79</a:t>
                      </a:r>
                    </a:p>
                  </a:txBody>
                  <a:tcPr marL="27803" marR="27803" marT="13901" marB="13901" anchor="ctr">
                    <a:lnL>
                      <a:noFill/>
                    </a:lnL>
                    <a:lnR>
                      <a:noFill/>
                    </a:lnR>
                    <a:lnT>
                      <a:noFill/>
                    </a:lnT>
                    <a:lnB>
                      <a:noFill/>
                    </a:lnB>
                  </a:tcPr>
                </a:tc>
                <a:tc>
                  <a:txBody>
                    <a:bodyPr/>
                    <a:lstStyle/>
                    <a:p>
                      <a:pPr algn="ctr"/>
                      <a:r>
                        <a:rPr lang="en-US" sz="500">
                          <a:effectLst/>
                        </a:rPr>
                        <a:t>$61,972</a:t>
                      </a:r>
                    </a:p>
                  </a:txBody>
                  <a:tcPr marL="27803" marR="27803" marT="13901" marB="13901" anchor="ctr">
                    <a:lnL>
                      <a:noFill/>
                    </a:lnL>
                    <a:lnR>
                      <a:noFill/>
                    </a:lnR>
                    <a:lnT>
                      <a:noFill/>
                    </a:lnT>
                    <a:lnB>
                      <a:noFill/>
                    </a:lnB>
                  </a:tcPr>
                </a:tc>
                <a:extLst>
                  <a:ext uri="{0D108BD9-81ED-4DB2-BD59-A6C34878D82A}">
                    <a16:rowId xmlns:a16="http://schemas.microsoft.com/office/drawing/2014/main" val="2383884148"/>
                  </a:ext>
                </a:extLst>
              </a:tr>
              <a:tr h="112284">
                <a:tc>
                  <a:txBody>
                    <a:bodyPr/>
                    <a:lstStyle/>
                    <a:p>
                      <a:pPr algn="l"/>
                      <a:r>
                        <a:rPr lang="en-US" sz="500">
                          <a:effectLst/>
                        </a:rPr>
                        <a:t>East Bay Area</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$36.18</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$75,259</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1159919359"/>
                  </a:ext>
                </a:extLst>
              </a:tr>
              <a:tr h="112284">
                <a:tc>
                  <a:txBody>
                    <a:bodyPr/>
                    <a:lstStyle/>
                    <a:p>
                      <a:pPr algn="l"/>
                      <a:r>
                        <a:rPr lang="en-US" sz="500">
                          <a:effectLst/>
                        </a:rPr>
                        <a:t>Eastern Sierra Region</a:t>
                      </a:r>
                    </a:p>
                  </a:txBody>
                  <a:tcPr marL="27803" marR="27803" marT="13901" marB="13901" anchor="ctr">
                    <a:lnL>
                      <a:noFill/>
                    </a:lnL>
                    <a:lnR>
                      <a:noFill/>
                    </a:lnR>
                    <a:lnT>
                      <a:noFill/>
                    </a:lnT>
                    <a:lnB>
                      <a:noFill/>
                    </a:lnB>
                  </a:tcPr>
                </a:tc>
                <a:tc>
                  <a:txBody>
                    <a:bodyPr/>
                    <a:lstStyle/>
                    <a:p>
                      <a:pPr algn="ctr"/>
                      <a:r>
                        <a:rPr lang="en-US" sz="500">
                          <a:effectLst/>
                        </a:rPr>
                        <a:t>$33.75</a:t>
                      </a:r>
                    </a:p>
                  </a:txBody>
                  <a:tcPr marL="27803" marR="27803" marT="13901" marB="13901" anchor="ctr">
                    <a:lnL>
                      <a:noFill/>
                    </a:lnL>
                    <a:lnR>
                      <a:noFill/>
                    </a:lnR>
                    <a:lnT>
                      <a:noFill/>
                    </a:lnT>
                    <a:lnB>
                      <a:noFill/>
                    </a:lnB>
                  </a:tcPr>
                </a:tc>
                <a:tc>
                  <a:txBody>
                    <a:bodyPr/>
                    <a:lstStyle/>
                    <a:p>
                      <a:pPr algn="ctr"/>
                      <a:r>
                        <a:rPr lang="en-US" sz="500">
                          <a:effectLst/>
                        </a:rPr>
                        <a:t>$70,196</a:t>
                      </a:r>
                    </a:p>
                  </a:txBody>
                  <a:tcPr marL="27803" marR="27803" marT="13901" marB="13901" anchor="ctr">
                    <a:lnL>
                      <a:noFill/>
                    </a:lnL>
                    <a:lnR>
                      <a:noFill/>
                    </a:lnR>
                    <a:lnT>
                      <a:noFill/>
                    </a:lnT>
                    <a:lnB>
                      <a:noFill/>
                    </a:lnB>
                  </a:tcPr>
                </a:tc>
                <a:extLst>
                  <a:ext uri="{0D108BD9-81ED-4DB2-BD59-A6C34878D82A}">
                    <a16:rowId xmlns:a16="http://schemas.microsoft.com/office/drawing/2014/main" val="2543879847"/>
                  </a:ext>
                </a:extLst>
              </a:tr>
              <a:tr h="112284">
                <a:tc>
                  <a:txBody>
                    <a:bodyPr/>
                    <a:lstStyle/>
                    <a:p>
                      <a:pPr algn="l"/>
                      <a:r>
                        <a:rPr lang="en-US" sz="500">
                          <a:effectLst/>
                        </a:rPr>
                        <a:t>Fresno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$25.22</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$52,474</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1278117260"/>
                  </a:ext>
                </a:extLst>
              </a:tr>
              <a:tr h="112284">
                <a:tc>
                  <a:txBody>
                    <a:bodyPr/>
                    <a:lstStyle/>
                    <a:p>
                      <a:pPr algn="l"/>
                      <a:r>
                        <a:rPr lang="en-US" sz="500">
                          <a:effectLst/>
                        </a:rPr>
                        <a:t>Imperial County</a:t>
                      </a:r>
                    </a:p>
                  </a:txBody>
                  <a:tcPr marL="27803" marR="27803" marT="13901" marB="13901" anchor="ctr">
                    <a:lnL>
                      <a:noFill/>
                    </a:lnL>
                    <a:lnR>
                      <a:noFill/>
                    </a:lnR>
                    <a:lnT>
                      <a:noFill/>
                    </a:lnT>
                    <a:lnB>
                      <a:noFill/>
                    </a:lnB>
                  </a:tcPr>
                </a:tc>
                <a:tc>
                  <a:txBody>
                    <a:bodyPr/>
                    <a:lstStyle/>
                    <a:p>
                      <a:pPr algn="ctr"/>
                      <a:r>
                        <a:rPr lang="en-US" sz="500">
                          <a:effectLst/>
                        </a:rPr>
                        <a:t>$24.04</a:t>
                      </a:r>
                    </a:p>
                  </a:txBody>
                  <a:tcPr marL="27803" marR="27803" marT="13901" marB="13901" anchor="ctr">
                    <a:lnL>
                      <a:noFill/>
                    </a:lnL>
                    <a:lnR>
                      <a:noFill/>
                    </a:lnR>
                    <a:lnT>
                      <a:noFill/>
                    </a:lnT>
                    <a:lnB>
                      <a:noFill/>
                    </a:lnB>
                  </a:tcPr>
                </a:tc>
                <a:tc>
                  <a:txBody>
                    <a:bodyPr/>
                    <a:lstStyle/>
                    <a:p>
                      <a:pPr algn="ctr"/>
                      <a:r>
                        <a:rPr lang="en-US" sz="500">
                          <a:effectLst/>
                        </a:rPr>
                        <a:t>$50,004</a:t>
                      </a:r>
                    </a:p>
                  </a:txBody>
                  <a:tcPr marL="27803" marR="27803" marT="13901" marB="13901" anchor="ctr">
                    <a:lnL>
                      <a:noFill/>
                    </a:lnL>
                    <a:lnR>
                      <a:noFill/>
                    </a:lnR>
                    <a:lnT>
                      <a:noFill/>
                    </a:lnT>
                    <a:lnB>
                      <a:noFill/>
                    </a:lnB>
                  </a:tcPr>
                </a:tc>
                <a:extLst>
                  <a:ext uri="{0D108BD9-81ED-4DB2-BD59-A6C34878D82A}">
                    <a16:rowId xmlns:a16="http://schemas.microsoft.com/office/drawing/2014/main" val="3514340637"/>
                  </a:ext>
                </a:extLst>
              </a:tr>
              <a:tr h="112284">
                <a:tc>
                  <a:txBody>
                    <a:bodyPr/>
                    <a:lstStyle/>
                    <a:p>
                      <a:pPr algn="l"/>
                      <a:r>
                        <a:rPr lang="en-US" sz="500">
                          <a:effectLst/>
                        </a:rPr>
                        <a:t>Inland Empire Area</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$29.36</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$61,075</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3385692290"/>
                  </a:ext>
                </a:extLst>
              </a:tr>
              <a:tr h="112284">
                <a:tc>
                  <a:txBody>
                    <a:bodyPr/>
                    <a:lstStyle/>
                    <a:p>
                      <a:pPr algn="l"/>
                      <a:r>
                        <a:rPr lang="en-US" sz="500">
                          <a:effectLst/>
                        </a:rPr>
                        <a:t>Kern County</a:t>
                      </a:r>
                    </a:p>
                  </a:txBody>
                  <a:tcPr marL="27803" marR="27803" marT="13901" marB="13901" anchor="ctr">
                    <a:lnL>
                      <a:noFill/>
                    </a:lnL>
                    <a:lnR>
                      <a:noFill/>
                    </a:lnR>
                    <a:lnT>
                      <a:noFill/>
                    </a:lnT>
                    <a:lnB>
                      <a:noFill/>
                    </a:lnB>
                  </a:tcPr>
                </a:tc>
                <a:tc>
                  <a:txBody>
                    <a:bodyPr/>
                    <a:lstStyle/>
                    <a:p>
                      <a:pPr algn="ctr"/>
                      <a:r>
                        <a:rPr lang="en-US" sz="500">
                          <a:effectLst/>
                        </a:rPr>
                        <a:t>$28.17</a:t>
                      </a:r>
                    </a:p>
                  </a:txBody>
                  <a:tcPr marL="27803" marR="27803" marT="13901" marB="13901" anchor="ctr">
                    <a:lnL>
                      <a:noFill/>
                    </a:lnL>
                    <a:lnR>
                      <a:noFill/>
                    </a:lnR>
                    <a:lnT>
                      <a:noFill/>
                    </a:lnT>
                    <a:lnB>
                      <a:noFill/>
                    </a:lnB>
                  </a:tcPr>
                </a:tc>
                <a:tc>
                  <a:txBody>
                    <a:bodyPr/>
                    <a:lstStyle/>
                    <a:p>
                      <a:pPr algn="ctr"/>
                      <a:r>
                        <a:rPr lang="en-US" sz="500">
                          <a:effectLst/>
                        </a:rPr>
                        <a:t>$58,595</a:t>
                      </a:r>
                    </a:p>
                  </a:txBody>
                  <a:tcPr marL="27803" marR="27803" marT="13901" marB="13901" anchor="ctr">
                    <a:lnL>
                      <a:noFill/>
                    </a:lnL>
                    <a:lnR>
                      <a:noFill/>
                    </a:lnR>
                    <a:lnT>
                      <a:noFill/>
                    </a:lnT>
                    <a:lnB>
                      <a:noFill/>
                    </a:lnB>
                  </a:tcPr>
                </a:tc>
                <a:extLst>
                  <a:ext uri="{0D108BD9-81ED-4DB2-BD59-A6C34878D82A}">
                    <a16:rowId xmlns:a16="http://schemas.microsoft.com/office/drawing/2014/main" val="961556379"/>
                  </a:ext>
                </a:extLst>
              </a:tr>
              <a:tr h="112284">
                <a:tc>
                  <a:txBody>
                    <a:bodyPr/>
                    <a:lstStyle/>
                    <a:p>
                      <a:pPr algn="l"/>
                      <a:r>
                        <a:rPr lang="en-US" sz="500">
                          <a:effectLst/>
                        </a:rPr>
                        <a:t>Kings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$34.38</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$71,533</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58652969"/>
                  </a:ext>
                </a:extLst>
              </a:tr>
              <a:tr h="112284">
                <a:tc>
                  <a:txBody>
                    <a:bodyPr/>
                    <a:lstStyle/>
                    <a:p>
                      <a:pPr algn="l"/>
                      <a:r>
                        <a:rPr lang="en-US" sz="500">
                          <a:effectLst/>
                        </a:rPr>
                        <a:t>Los Angeles County</a:t>
                      </a:r>
                    </a:p>
                  </a:txBody>
                  <a:tcPr marL="27803" marR="27803" marT="13901" marB="13901" anchor="ctr">
                    <a:lnL>
                      <a:noFill/>
                    </a:lnL>
                    <a:lnR>
                      <a:noFill/>
                    </a:lnR>
                    <a:lnT>
                      <a:noFill/>
                    </a:lnT>
                    <a:lnB>
                      <a:noFill/>
                    </a:lnB>
                  </a:tcPr>
                </a:tc>
                <a:tc>
                  <a:txBody>
                    <a:bodyPr/>
                    <a:lstStyle/>
                    <a:p>
                      <a:pPr algn="ctr"/>
                      <a:r>
                        <a:rPr lang="en-US" sz="500">
                          <a:effectLst/>
                        </a:rPr>
                        <a:t>$30.05</a:t>
                      </a:r>
                    </a:p>
                  </a:txBody>
                  <a:tcPr marL="27803" marR="27803" marT="13901" marB="13901" anchor="ctr">
                    <a:lnL>
                      <a:noFill/>
                    </a:lnL>
                    <a:lnR>
                      <a:noFill/>
                    </a:lnR>
                    <a:lnT>
                      <a:noFill/>
                    </a:lnT>
                    <a:lnB>
                      <a:noFill/>
                    </a:lnB>
                  </a:tcPr>
                </a:tc>
                <a:tc>
                  <a:txBody>
                    <a:bodyPr/>
                    <a:lstStyle/>
                    <a:p>
                      <a:pPr algn="ctr"/>
                      <a:r>
                        <a:rPr lang="en-US" sz="500">
                          <a:effectLst/>
                        </a:rPr>
                        <a:t>$62,500</a:t>
                      </a:r>
                    </a:p>
                  </a:txBody>
                  <a:tcPr marL="27803" marR="27803" marT="13901" marB="13901" anchor="ctr">
                    <a:lnL>
                      <a:noFill/>
                    </a:lnL>
                    <a:lnR>
                      <a:noFill/>
                    </a:lnR>
                    <a:lnT>
                      <a:noFill/>
                    </a:lnT>
                    <a:lnB>
                      <a:noFill/>
                    </a:lnB>
                  </a:tcPr>
                </a:tc>
                <a:extLst>
                  <a:ext uri="{0D108BD9-81ED-4DB2-BD59-A6C34878D82A}">
                    <a16:rowId xmlns:a16="http://schemas.microsoft.com/office/drawing/2014/main" val="3240171106"/>
                  </a:ext>
                </a:extLst>
              </a:tr>
              <a:tr h="112284">
                <a:tc>
                  <a:txBody>
                    <a:bodyPr/>
                    <a:lstStyle/>
                    <a:p>
                      <a:pPr algn="l"/>
                      <a:r>
                        <a:rPr lang="en-US" sz="500">
                          <a:effectLst/>
                        </a:rPr>
                        <a:t>Madera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$33.51</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$69,696</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3152814068"/>
                  </a:ext>
                </a:extLst>
              </a:tr>
              <a:tr h="112284">
                <a:tc>
                  <a:txBody>
                    <a:bodyPr/>
                    <a:lstStyle/>
                    <a:p>
                      <a:pPr algn="l"/>
                      <a:r>
                        <a:rPr lang="en-US" sz="500">
                          <a:effectLst/>
                        </a:rPr>
                        <a:t>Merced County</a:t>
                      </a:r>
                    </a:p>
                  </a:txBody>
                  <a:tcPr marL="27803" marR="27803" marT="13901" marB="13901" anchor="ctr">
                    <a:lnL>
                      <a:noFill/>
                    </a:lnL>
                    <a:lnR>
                      <a:noFill/>
                    </a:lnR>
                    <a:lnT>
                      <a:noFill/>
                    </a:lnT>
                    <a:lnB>
                      <a:noFill/>
                    </a:lnB>
                  </a:tcPr>
                </a:tc>
                <a:tc>
                  <a:txBody>
                    <a:bodyPr/>
                    <a:lstStyle/>
                    <a:p>
                      <a:pPr algn="ctr"/>
                      <a:r>
                        <a:rPr lang="en-US" sz="500">
                          <a:effectLst/>
                        </a:rPr>
                        <a:t>$24.61</a:t>
                      </a:r>
                    </a:p>
                  </a:txBody>
                  <a:tcPr marL="27803" marR="27803" marT="13901" marB="13901" anchor="ctr">
                    <a:lnL>
                      <a:noFill/>
                    </a:lnL>
                    <a:lnR>
                      <a:noFill/>
                    </a:lnR>
                    <a:lnT>
                      <a:noFill/>
                    </a:lnT>
                    <a:lnB>
                      <a:noFill/>
                    </a:lnB>
                  </a:tcPr>
                </a:tc>
                <a:tc>
                  <a:txBody>
                    <a:bodyPr/>
                    <a:lstStyle/>
                    <a:p>
                      <a:pPr algn="ctr"/>
                      <a:r>
                        <a:rPr lang="en-US" sz="500">
                          <a:effectLst/>
                        </a:rPr>
                        <a:t>$51,178</a:t>
                      </a:r>
                    </a:p>
                  </a:txBody>
                  <a:tcPr marL="27803" marR="27803" marT="13901" marB="13901" anchor="ctr">
                    <a:lnL>
                      <a:noFill/>
                    </a:lnL>
                    <a:lnR>
                      <a:noFill/>
                    </a:lnR>
                    <a:lnT>
                      <a:noFill/>
                    </a:lnT>
                    <a:lnB>
                      <a:noFill/>
                    </a:lnB>
                  </a:tcPr>
                </a:tc>
                <a:extLst>
                  <a:ext uri="{0D108BD9-81ED-4DB2-BD59-A6C34878D82A}">
                    <a16:rowId xmlns:a16="http://schemas.microsoft.com/office/drawing/2014/main" val="4120350651"/>
                  </a:ext>
                </a:extLst>
              </a:tr>
              <a:tr h="112284">
                <a:tc>
                  <a:txBody>
                    <a:bodyPr/>
                    <a:lstStyle/>
                    <a:p>
                      <a:pPr algn="l"/>
                      <a:r>
                        <a:rPr lang="en-US" sz="500">
                          <a:effectLst/>
                        </a:rPr>
                        <a:t>Monterey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$30.00</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$62,401</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595463665"/>
                  </a:ext>
                </a:extLst>
              </a:tr>
              <a:tr h="112284">
                <a:tc>
                  <a:txBody>
                    <a:bodyPr/>
                    <a:lstStyle/>
                    <a:p>
                      <a:pPr algn="l"/>
                      <a:r>
                        <a:rPr lang="en-US" sz="500">
                          <a:effectLst/>
                        </a:rPr>
                        <a:t>Mother Lode Region</a:t>
                      </a:r>
                    </a:p>
                  </a:txBody>
                  <a:tcPr marL="27803" marR="27803" marT="13901" marB="13901" anchor="ctr">
                    <a:lnL>
                      <a:noFill/>
                    </a:lnL>
                    <a:lnR>
                      <a:noFill/>
                    </a:lnR>
                    <a:lnT>
                      <a:noFill/>
                    </a:lnT>
                    <a:lnB>
                      <a:noFill/>
                    </a:lnB>
                  </a:tcPr>
                </a:tc>
                <a:tc>
                  <a:txBody>
                    <a:bodyPr/>
                    <a:lstStyle/>
                    <a:p>
                      <a:pPr algn="ctr"/>
                      <a:r>
                        <a:rPr lang="en-US" sz="500">
                          <a:effectLst/>
                        </a:rPr>
                        <a:t>$30.96</a:t>
                      </a:r>
                    </a:p>
                  </a:txBody>
                  <a:tcPr marL="27803" marR="27803" marT="13901" marB="13901" anchor="ctr">
                    <a:lnL>
                      <a:noFill/>
                    </a:lnL>
                    <a:lnR>
                      <a:noFill/>
                    </a:lnR>
                    <a:lnT>
                      <a:noFill/>
                    </a:lnT>
                    <a:lnB>
                      <a:noFill/>
                    </a:lnB>
                  </a:tcPr>
                </a:tc>
                <a:tc>
                  <a:txBody>
                    <a:bodyPr/>
                    <a:lstStyle/>
                    <a:p>
                      <a:pPr algn="ctr"/>
                      <a:r>
                        <a:rPr lang="en-US" sz="500">
                          <a:effectLst/>
                        </a:rPr>
                        <a:t>$64,380</a:t>
                      </a:r>
                    </a:p>
                  </a:txBody>
                  <a:tcPr marL="27803" marR="27803" marT="13901" marB="13901" anchor="ctr">
                    <a:lnL>
                      <a:noFill/>
                    </a:lnL>
                    <a:lnR>
                      <a:noFill/>
                    </a:lnR>
                    <a:lnT>
                      <a:noFill/>
                    </a:lnT>
                    <a:lnB>
                      <a:noFill/>
                    </a:lnB>
                  </a:tcPr>
                </a:tc>
                <a:extLst>
                  <a:ext uri="{0D108BD9-81ED-4DB2-BD59-A6C34878D82A}">
                    <a16:rowId xmlns:a16="http://schemas.microsoft.com/office/drawing/2014/main" val="3793026476"/>
                  </a:ext>
                </a:extLst>
              </a:tr>
              <a:tr h="112284">
                <a:tc>
                  <a:txBody>
                    <a:bodyPr/>
                    <a:lstStyle/>
                    <a:p>
                      <a:pPr algn="l"/>
                      <a:r>
                        <a:rPr lang="en-US" sz="500">
                          <a:effectLst/>
                        </a:rPr>
                        <a:t>Napa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$30.89</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$64,258</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1639951256"/>
                  </a:ext>
                </a:extLst>
              </a:tr>
              <a:tr h="112284">
                <a:tc>
                  <a:txBody>
                    <a:bodyPr/>
                    <a:lstStyle/>
                    <a:p>
                      <a:pPr algn="l"/>
                      <a:r>
                        <a:rPr lang="en-US" sz="500">
                          <a:effectLst/>
                        </a:rPr>
                        <a:t>North Coast Region</a:t>
                      </a:r>
                    </a:p>
                  </a:txBody>
                  <a:tcPr marL="27803" marR="27803" marT="13901" marB="13901" anchor="ctr">
                    <a:lnL>
                      <a:noFill/>
                    </a:lnL>
                    <a:lnR>
                      <a:noFill/>
                    </a:lnR>
                    <a:lnT>
                      <a:noFill/>
                    </a:lnT>
                    <a:lnB>
                      <a:noFill/>
                    </a:lnB>
                  </a:tcPr>
                </a:tc>
                <a:tc>
                  <a:txBody>
                    <a:bodyPr/>
                    <a:lstStyle/>
                    <a:p>
                      <a:pPr algn="ctr"/>
                      <a:r>
                        <a:rPr lang="en-US" sz="500">
                          <a:effectLst/>
                        </a:rPr>
                        <a:t>$28.79</a:t>
                      </a:r>
                    </a:p>
                  </a:txBody>
                  <a:tcPr marL="27803" marR="27803" marT="13901" marB="13901" anchor="ctr">
                    <a:lnL>
                      <a:noFill/>
                    </a:lnL>
                    <a:lnR>
                      <a:noFill/>
                    </a:lnR>
                    <a:lnT>
                      <a:noFill/>
                    </a:lnT>
                    <a:lnB>
                      <a:noFill/>
                    </a:lnB>
                  </a:tcPr>
                </a:tc>
                <a:tc>
                  <a:txBody>
                    <a:bodyPr/>
                    <a:lstStyle/>
                    <a:p>
                      <a:pPr algn="ctr"/>
                      <a:r>
                        <a:rPr lang="en-US" sz="500">
                          <a:effectLst/>
                        </a:rPr>
                        <a:t>$59,881</a:t>
                      </a:r>
                    </a:p>
                  </a:txBody>
                  <a:tcPr marL="27803" marR="27803" marT="13901" marB="13901" anchor="ctr">
                    <a:lnL>
                      <a:noFill/>
                    </a:lnL>
                    <a:lnR>
                      <a:noFill/>
                    </a:lnR>
                    <a:lnT>
                      <a:noFill/>
                    </a:lnT>
                    <a:lnB>
                      <a:noFill/>
                    </a:lnB>
                  </a:tcPr>
                </a:tc>
                <a:extLst>
                  <a:ext uri="{0D108BD9-81ED-4DB2-BD59-A6C34878D82A}">
                    <a16:rowId xmlns:a16="http://schemas.microsoft.com/office/drawing/2014/main" val="2172154699"/>
                  </a:ext>
                </a:extLst>
              </a:tr>
              <a:tr h="112284">
                <a:tc>
                  <a:txBody>
                    <a:bodyPr/>
                    <a:lstStyle/>
                    <a:p>
                      <a:pPr algn="l"/>
                      <a:r>
                        <a:rPr lang="en-US" sz="500">
                          <a:effectLst/>
                        </a:rPr>
                        <a:t>Sacramento Metro Area</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$29.84</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$62,064</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3657447764"/>
                  </a:ext>
                </a:extLst>
              </a:tr>
              <a:tr h="196496">
                <a:tc>
                  <a:txBody>
                    <a:bodyPr/>
                    <a:lstStyle/>
                    <a:p>
                      <a:pPr algn="l"/>
                      <a:r>
                        <a:rPr lang="en-US" sz="500">
                          <a:effectLst/>
                        </a:rPr>
                        <a:t>San Benito and Santa Clara Counties</a:t>
                      </a:r>
                    </a:p>
                  </a:txBody>
                  <a:tcPr marL="27803" marR="27803" marT="13901" marB="13901" anchor="ctr">
                    <a:lnL>
                      <a:noFill/>
                    </a:lnL>
                    <a:lnR>
                      <a:noFill/>
                    </a:lnR>
                    <a:lnT>
                      <a:noFill/>
                    </a:lnT>
                    <a:lnB>
                      <a:noFill/>
                    </a:lnB>
                  </a:tcPr>
                </a:tc>
                <a:tc>
                  <a:txBody>
                    <a:bodyPr/>
                    <a:lstStyle/>
                    <a:p>
                      <a:pPr algn="ctr"/>
                      <a:r>
                        <a:rPr lang="en-US" sz="500">
                          <a:effectLst/>
                        </a:rPr>
                        <a:t>$36.93</a:t>
                      </a:r>
                    </a:p>
                  </a:txBody>
                  <a:tcPr marL="27803" marR="27803" marT="13901" marB="13901" anchor="ctr">
                    <a:lnL>
                      <a:noFill/>
                    </a:lnL>
                    <a:lnR>
                      <a:noFill/>
                    </a:lnR>
                    <a:lnT>
                      <a:noFill/>
                    </a:lnT>
                    <a:lnB>
                      <a:noFill/>
                    </a:lnB>
                  </a:tcPr>
                </a:tc>
                <a:tc>
                  <a:txBody>
                    <a:bodyPr/>
                    <a:lstStyle/>
                    <a:p>
                      <a:pPr algn="ctr"/>
                      <a:r>
                        <a:rPr lang="en-US" sz="500">
                          <a:effectLst/>
                        </a:rPr>
                        <a:t>$76,828</a:t>
                      </a:r>
                    </a:p>
                  </a:txBody>
                  <a:tcPr marL="27803" marR="27803" marT="13901" marB="13901" anchor="ctr">
                    <a:lnL>
                      <a:noFill/>
                    </a:lnL>
                    <a:lnR>
                      <a:noFill/>
                    </a:lnR>
                    <a:lnT>
                      <a:noFill/>
                    </a:lnT>
                    <a:lnB>
                      <a:noFill/>
                    </a:lnB>
                  </a:tcPr>
                </a:tc>
                <a:extLst>
                  <a:ext uri="{0D108BD9-81ED-4DB2-BD59-A6C34878D82A}">
                    <a16:rowId xmlns:a16="http://schemas.microsoft.com/office/drawing/2014/main" val="3530389915"/>
                  </a:ext>
                </a:extLst>
              </a:tr>
              <a:tr h="112284">
                <a:tc>
                  <a:txBody>
                    <a:bodyPr/>
                    <a:lstStyle/>
                    <a:p>
                      <a:pPr algn="l"/>
                      <a:r>
                        <a:rPr lang="en-US" sz="500">
                          <a:effectLst/>
                        </a:rPr>
                        <a:t>San Diego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$31.95</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$66,451</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3519159988"/>
                  </a:ext>
                </a:extLst>
              </a:tr>
              <a:tr h="112284">
                <a:tc>
                  <a:txBody>
                    <a:bodyPr/>
                    <a:lstStyle/>
                    <a:p>
                      <a:pPr algn="l"/>
                      <a:r>
                        <a:rPr lang="en-US" sz="500">
                          <a:effectLst/>
                        </a:rPr>
                        <a:t>San Francisco Bay Area</a:t>
                      </a:r>
                    </a:p>
                  </a:txBody>
                  <a:tcPr marL="27803" marR="27803" marT="13901" marB="13901" anchor="ctr">
                    <a:lnL>
                      <a:noFill/>
                    </a:lnL>
                    <a:lnR>
                      <a:noFill/>
                    </a:lnR>
                    <a:lnT>
                      <a:noFill/>
                    </a:lnT>
                    <a:lnB>
                      <a:noFill/>
                    </a:lnB>
                  </a:tcPr>
                </a:tc>
                <a:tc>
                  <a:txBody>
                    <a:bodyPr/>
                    <a:lstStyle/>
                    <a:p>
                      <a:pPr algn="ctr"/>
                      <a:r>
                        <a:rPr lang="en-US" sz="500">
                          <a:effectLst/>
                        </a:rPr>
                        <a:t>$37.45</a:t>
                      </a:r>
                    </a:p>
                  </a:txBody>
                  <a:tcPr marL="27803" marR="27803" marT="13901" marB="13901" anchor="ctr">
                    <a:lnL>
                      <a:noFill/>
                    </a:lnL>
                    <a:lnR>
                      <a:noFill/>
                    </a:lnR>
                    <a:lnT>
                      <a:noFill/>
                    </a:lnT>
                    <a:lnB>
                      <a:noFill/>
                    </a:lnB>
                  </a:tcPr>
                </a:tc>
                <a:tc>
                  <a:txBody>
                    <a:bodyPr/>
                    <a:lstStyle/>
                    <a:p>
                      <a:pPr algn="ctr"/>
                      <a:r>
                        <a:rPr lang="en-US" sz="500">
                          <a:effectLst/>
                        </a:rPr>
                        <a:t>$77,896</a:t>
                      </a:r>
                    </a:p>
                  </a:txBody>
                  <a:tcPr marL="27803" marR="27803" marT="13901" marB="13901" anchor="ctr">
                    <a:lnL>
                      <a:noFill/>
                    </a:lnL>
                    <a:lnR>
                      <a:noFill/>
                    </a:lnR>
                    <a:lnT>
                      <a:noFill/>
                    </a:lnT>
                    <a:lnB>
                      <a:noFill/>
                    </a:lnB>
                  </a:tcPr>
                </a:tc>
                <a:extLst>
                  <a:ext uri="{0D108BD9-81ED-4DB2-BD59-A6C34878D82A}">
                    <a16:rowId xmlns:a16="http://schemas.microsoft.com/office/drawing/2014/main" val="567357416"/>
                  </a:ext>
                </a:extLst>
              </a:tr>
              <a:tr h="112284">
                <a:tc>
                  <a:txBody>
                    <a:bodyPr/>
                    <a:lstStyle/>
                    <a:p>
                      <a:pPr algn="l"/>
                      <a:r>
                        <a:rPr lang="en-US" sz="500">
                          <a:effectLst/>
                        </a:rPr>
                        <a:t>San Joaquin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$29.97</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$62,319</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806005075"/>
                  </a:ext>
                </a:extLst>
              </a:tr>
              <a:tr h="112284">
                <a:tc>
                  <a:txBody>
                    <a:bodyPr/>
                    <a:lstStyle/>
                    <a:p>
                      <a:pPr algn="l"/>
                      <a:r>
                        <a:rPr lang="en-US" sz="500">
                          <a:effectLst/>
                        </a:rPr>
                        <a:t>San Luis Obispo County</a:t>
                      </a:r>
                    </a:p>
                  </a:txBody>
                  <a:tcPr marL="27803" marR="27803" marT="13901" marB="13901" anchor="ctr">
                    <a:lnL>
                      <a:noFill/>
                    </a:lnL>
                    <a:lnR>
                      <a:noFill/>
                    </a:lnR>
                    <a:lnT>
                      <a:noFill/>
                    </a:lnT>
                    <a:lnB>
                      <a:noFill/>
                    </a:lnB>
                  </a:tcPr>
                </a:tc>
                <a:tc>
                  <a:txBody>
                    <a:bodyPr/>
                    <a:lstStyle/>
                    <a:p>
                      <a:pPr algn="ctr"/>
                      <a:r>
                        <a:rPr lang="en-US" sz="500">
                          <a:effectLst/>
                        </a:rPr>
                        <a:t>$30.88</a:t>
                      </a:r>
                    </a:p>
                  </a:txBody>
                  <a:tcPr marL="27803" marR="27803" marT="13901" marB="13901" anchor="ctr">
                    <a:lnL>
                      <a:noFill/>
                    </a:lnL>
                    <a:lnR>
                      <a:noFill/>
                    </a:lnR>
                    <a:lnT>
                      <a:noFill/>
                    </a:lnT>
                    <a:lnB>
                      <a:noFill/>
                    </a:lnB>
                  </a:tcPr>
                </a:tc>
                <a:tc>
                  <a:txBody>
                    <a:bodyPr/>
                    <a:lstStyle/>
                    <a:p>
                      <a:pPr algn="ctr"/>
                      <a:r>
                        <a:rPr lang="en-US" sz="500">
                          <a:effectLst/>
                        </a:rPr>
                        <a:t>$64,248</a:t>
                      </a:r>
                    </a:p>
                  </a:txBody>
                  <a:tcPr marL="27803" marR="27803" marT="13901" marB="13901" anchor="ctr">
                    <a:lnL>
                      <a:noFill/>
                    </a:lnL>
                    <a:lnR>
                      <a:noFill/>
                    </a:lnR>
                    <a:lnT>
                      <a:noFill/>
                    </a:lnT>
                    <a:lnB>
                      <a:noFill/>
                    </a:lnB>
                  </a:tcPr>
                </a:tc>
                <a:extLst>
                  <a:ext uri="{0D108BD9-81ED-4DB2-BD59-A6C34878D82A}">
                    <a16:rowId xmlns:a16="http://schemas.microsoft.com/office/drawing/2014/main" val="3016770730"/>
                  </a:ext>
                </a:extLst>
              </a:tr>
              <a:tr h="112284">
                <a:tc>
                  <a:txBody>
                    <a:bodyPr/>
                    <a:lstStyle/>
                    <a:p>
                      <a:pPr algn="l"/>
                      <a:r>
                        <a:rPr lang="en-US" sz="500">
                          <a:effectLst/>
                        </a:rPr>
                        <a:t>San Rafael Area</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$38.20</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$79,460</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2318071956"/>
                  </a:ext>
                </a:extLst>
              </a:tr>
              <a:tr h="112284">
                <a:tc>
                  <a:txBody>
                    <a:bodyPr/>
                    <a:lstStyle/>
                    <a:p>
                      <a:pPr algn="l"/>
                      <a:r>
                        <a:rPr lang="en-US" sz="500">
                          <a:effectLst/>
                        </a:rPr>
                        <a:t>Santa Cruz County</a:t>
                      </a:r>
                    </a:p>
                  </a:txBody>
                  <a:tcPr marL="27803" marR="27803" marT="13901" marB="13901" anchor="ctr">
                    <a:lnL>
                      <a:noFill/>
                    </a:lnL>
                    <a:lnR>
                      <a:noFill/>
                    </a:lnR>
                    <a:lnT>
                      <a:noFill/>
                    </a:lnT>
                    <a:lnB>
                      <a:noFill/>
                    </a:lnB>
                  </a:tcPr>
                </a:tc>
                <a:tc>
                  <a:txBody>
                    <a:bodyPr/>
                    <a:lstStyle/>
                    <a:p>
                      <a:pPr algn="ctr"/>
                      <a:r>
                        <a:rPr lang="en-US" sz="500">
                          <a:effectLst/>
                        </a:rPr>
                        <a:t>$30.36</a:t>
                      </a:r>
                    </a:p>
                  </a:txBody>
                  <a:tcPr marL="27803" marR="27803" marT="13901" marB="13901" anchor="ctr">
                    <a:lnL>
                      <a:noFill/>
                    </a:lnL>
                    <a:lnR>
                      <a:noFill/>
                    </a:lnR>
                    <a:lnT>
                      <a:noFill/>
                    </a:lnT>
                    <a:lnB>
                      <a:noFill/>
                    </a:lnB>
                  </a:tcPr>
                </a:tc>
                <a:tc>
                  <a:txBody>
                    <a:bodyPr/>
                    <a:lstStyle/>
                    <a:p>
                      <a:pPr algn="ctr"/>
                      <a:r>
                        <a:rPr lang="en-US" sz="500">
                          <a:effectLst/>
                        </a:rPr>
                        <a:t>$63,156</a:t>
                      </a:r>
                    </a:p>
                  </a:txBody>
                  <a:tcPr marL="27803" marR="27803" marT="13901" marB="13901" anchor="ctr">
                    <a:lnL>
                      <a:noFill/>
                    </a:lnL>
                    <a:lnR>
                      <a:noFill/>
                    </a:lnR>
                    <a:lnT>
                      <a:noFill/>
                    </a:lnT>
                    <a:lnB>
                      <a:noFill/>
                    </a:lnB>
                  </a:tcPr>
                </a:tc>
                <a:extLst>
                  <a:ext uri="{0D108BD9-81ED-4DB2-BD59-A6C34878D82A}">
                    <a16:rowId xmlns:a16="http://schemas.microsoft.com/office/drawing/2014/main" val="3892342015"/>
                  </a:ext>
                </a:extLst>
              </a:tr>
              <a:tr h="196496">
                <a:tc>
                  <a:txBody>
                    <a:bodyPr/>
                    <a:lstStyle/>
                    <a:p>
                      <a:pPr algn="l"/>
                      <a:r>
                        <a:rPr lang="en-US" sz="500">
                          <a:effectLst/>
                        </a:rPr>
                        <a:t>Santa Maria-Santa Barbara Area</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$30.57</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$63,574</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4146381778"/>
                  </a:ext>
                </a:extLst>
              </a:tr>
              <a:tr h="112284">
                <a:tc>
                  <a:txBody>
                    <a:bodyPr/>
                    <a:lstStyle/>
                    <a:p>
                      <a:pPr algn="l"/>
                      <a:r>
                        <a:rPr lang="en-US" sz="500">
                          <a:effectLst/>
                        </a:rPr>
                        <a:t>Shasta County</a:t>
                      </a:r>
                    </a:p>
                  </a:txBody>
                  <a:tcPr marL="27803" marR="27803" marT="13901" marB="13901" anchor="ctr">
                    <a:lnL>
                      <a:noFill/>
                    </a:lnL>
                    <a:lnR>
                      <a:noFill/>
                    </a:lnR>
                    <a:lnT>
                      <a:noFill/>
                    </a:lnT>
                    <a:lnB>
                      <a:noFill/>
                    </a:lnB>
                  </a:tcPr>
                </a:tc>
                <a:tc>
                  <a:txBody>
                    <a:bodyPr/>
                    <a:lstStyle/>
                    <a:p>
                      <a:pPr algn="ctr"/>
                      <a:r>
                        <a:rPr lang="en-US" sz="500">
                          <a:effectLst/>
                        </a:rPr>
                        <a:t>$27.12</a:t>
                      </a:r>
                    </a:p>
                  </a:txBody>
                  <a:tcPr marL="27803" marR="27803" marT="13901" marB="13901" anchor="ctr">
                    <a:lnL>
                      <a:noFill/>
                    </a:lnL>
                    <a:lnR>
                      <a:noFill/>
                    </a:lnR>
                    <a:lnT>
                      <a:noFill/>
                    </a:lnT>
                    <a:lnB>
                      <a:noFill/>
                    </a:lnB>
                  </a:tcPr>
                </a:tc>
                <a:tc>
                  <a:txBody>
                    <a:bodyPr/>
                    <a:lstStyle/>
                    <a:p>
                      <a:pPr algn="ctr"/>
                      <a:r>
                        <a:rPr lang="en-US" sz="500">
                          <a:effectLst/>
                        </a:rPr>
                        <a:t>$56,422</a:t>
                      </a:r>
                    </a:p>
                  </a:txBody>
                  <a:tcPr marL="27803" marR="27803" marT="13901" marB="13901" anchor="ctr">
                    <a:lnL>
                      <a:noFill/>
                    </a:lnL>
                    <a:lnR>
                      <a:noFill/>
                    </a:lnR>
                    <a:lnT>
                      <a:noFill/>
                    </a:lnT>
                    <a:lnB>
                      <a:noFill/>
                    </a:lnB>
                  </a:tcPr>
                </a:tc>
                <a:extLst>
                  <a:ext uri="{0D108BD9-81ED-4DB2-BD59-A6C34878D82A}">
                    <a16:rowId xmlns:a16="http://schemas.microsoft.com/office/drawing/2014/main" val="18464420"/>
                  </a:ext>
                </a:extLst>
              </a:tr>
              <a:tr h="112284">
                <a:tc>
                  <a:txBody>
                    <a:bodyPr/>
                    <a:lstStyle/>
                    <a:p>
                      <a:pPr algn="l"/>
                      <a:r>
                        <a:rPr lang="en-US" sz="500">
                          <a:effectLst/>
                        </a:rPr>
                        <a:t>Solano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$35.41</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$73,665</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2368516119"/>
                  </a:ext>
                </a:extLst>
              </a:tr>
              <a:tr h="112284">
                <a:tc>
                  <a:txBody>
                    <a:bodyPr/>
                    <a:lstStyle/>
                    <a:p>
                      <a:pPr algn="l"/>
                      <a:r>
                        <a:rPr lang="en-US" sz="500">
                          <a:effectLst/>
                        </a:rPr>
                        <a:t>Sonoma County</a:t>
                      </a:r>
                    </a:p>
                  </a:txBody>
                  <a:tcPr marL="27803" marR="27803" marT="13901" marB="13901" anchor="ctr">
                    <a:lnL>
                      <a:noFill/>
                    </a:lnL>
                    <a:lnR>
                      <a:noFill/>
                    </a:lnR>
                    <a:lnT>
                      <a:noFill/>
                    </a:lnT>
                    <a:lnB>
                      <a:noFill/>
                    </a:lnB>
                  </a:tcPr>
                </a:tc>
                <a:tc>
                  <a:txBody>
                    <a:bodyPr/>
                    <a:lstStyle/>
                    <a:p>
                      <a:pPr algn="ctr"/>
                      <a:r>
                        <a:rPr lang="en-US" sz="500">
                          <a:effectLst/>
                        </a:rPr>
                        <a:t>$36.44</a:t>
                      </a:r>
                    </a:p>
                  </a:txBody>
                  <a:tcPr marL="27803" marR="27803" marT="13901" marB="13901" anchor="ctr">
                    <a:lnL>
                      <a:noFill/>
                    </a:lnL>
                    <a:lnR>
                      <a:noFill/>
                    </a:lnR>
                    <a:lnT>
                      <a:noFill/>
                    </a:lnT>
                    <a:lnB>
                      <a:noFill/>
                    </a:lnB>
                  </a:tcPr>
                </a:tc>
                <a:tc>
                  <a:txBody>
                    <a:bodyPr/>
                    <a:lstStyle/>
                    <a:p>
                      <a:pPr algn="ctr"/>
                      <a:r>
                        <a:rPr lang="en-US" sz="500">
                          <a:effectLst/>
                        </a:rPr>
                        <a:t>$75,808</a:t>
                      </a:r>
                    </a:p>
                  </a:txBody>
                  <a:tcPr marL="27803" marR="27803" marT="13901" marB="13901" anchor="ctr">
                    <a:lnL>
                      <a:noFill/>
                    </a:lnL>
                    <a:lnR>
                      <a:noFill/>
                    </a:lnR>
                    <a:lnT>
                      <a:noFill/>
                    </a:lnT>
                    <a:lnB>
                      <a:noFill/>
                    </a:lnB>
                  </a:tcPr>
                </a:tc>
                <a:extLst>
                  <a:ext uri="{0D108BD9-81ED-4DB2-BD59-A6C34878D82A}">
                    <a16:rowId xmlns:a16="http://schemas.microsoft.com/office/drawing/2014/main" val="856210706"/>
                  </a:ext>
                </a:extLst>
              </a:tr>
              <a:tr h="112284">
                <a:tc>
                  <a:txBody>
                    <a:bodyPr/>
                    <a:lstStyle/>
                    <a:p>
                      <a:pPr algn="l"/>
                      <a:r>
                        <a:rPr lang="en-US" sz="500">
                          <a:effectLst/>
                        </a:rPr>
                        <a:t>Stanislaus County</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$28.78</a:t>
                      </a:r>
                    </a:p>
                  </a:txBody>
                  <a:tcPr marL="27803" marR="27803" marT="13901" marB="13901" anchor="ctr">
                    <a:lnL>
                      <a:noFill/>
                    </a:lnL>
                    <a:lnR>
                      <a:noFill/>
                    </a:lnR>
                    <a:lnT>
                      <a:noFill/>
                    </a:lnT>
                    <a:lnB>
                      <a:noFill/>
                    </a:lnB>
                    <a:solidFill>
                      <a:srgbClr val="B0C4DE"/>
                    </a:solidFill>
                  </a:tcPr>
                </a:tc>
                <a:tc>
                  <a:txBody>
                    <a:bodyPr/>
                    <a:lstStyle/>
                    <a:p>
                      <a:pPr algn="ctr"/>
                      <a:r>
                        <a:rPr lang="en-US" sz="500">
                          <a:effectLst/>
                        </a:rPr>
                        <a:t>$59,871</a:t>
                      </a:r>
                    </a:p>
                  </a:txBody>
                  <a:tcPr marL="27803" marR="27803" marT="13901" marB="13901" anchor="ctr">
                    <a:lnL>
                      <a:noFill/>
                    </a:lnL>
                    <a:lnR>
                      <a:noFill/>
                    </a:lnR>
                    <a:lnT>
                      <a:noFill/>
                    </a:lnT>
                    <a:lnB>
                      <a:noFill/>
                    </a:lnB>
                    <a:solidFill>
                      <a:srgbClr val="B0C4DE"/>
                    </a:solidFill>
                  </a:tcPr>
                </a:tc>
                <a:extLst>
                  <a:ext uri="{0D108BD9-81ED-4DB2-BD59-A6C34878D82A}">
                    <a16:rowId xmlns:a16="http://schemas.microsoft.com/office/drawing/2014/main" val="4251502113"/>
                  </a:ext>
                </a:extLst>
              </a:tr>
              <a:tr h="112284">
                <a:tc>
                  <a:txBody>
                    <a:bodyPr/>
                    <a:lstStyle/>
                    <a:p>
                      <a:pPr algn="l"/>
                      <a:r>
                        <a:rPr lang="en-US" sz="500">
                          <a:effectLst/>
                        </a:rPr>
                        <a:t>Sutter and Yuba Counties</a:t>
                      </a:r>
                    </a:p>
                  </a:txBody>
                  <a:tcPr marL="27803" marR="27803" marT="13901" marB="13901" anchor="ctr">
                    <a:lnL>
                      <a:noFill/>
                    </a:lnL>
                    <a:lnR>
                      <a:noFill/>
                    </a:lnR>
                    <a:lnT>
                      <a:noFill/>
                    </a:lnT>
                    <a:lnB>
                      <a:noFill/>
                    </a:lnB>
                  </a:tcPr>
                </a:tc>
                <a:tc>
                  <a:txBody>
                    <a:bodyPr/>
                    <a:lstStyle/>
                    <a:p>
                      <a:pPr algn="ctr"/>
                      <a:r>
                        <a:rPr lang="en-US" sz="500">
                          <a:effectLst/>
                        </a:rPr>
                        <a:t>$30.20</a:t>
                      </a:r>
                    </a:p>
                  </a:txBody>
                  <a:tcPr marL="27803" marR="27803" marT="13901" marB="13901" anchor="ctr">
                    <a:lnL>
                      <a:noFill/>
                    </a:lnL>
                    <a:lnR>
                      <a:noFill/>
                    </a:lnR>
                    <a:lnT>
                      <a:noFill/>
                    </a:lnT>
                    <a:lnB>
                      <a:noFill/>
                    </a:lnB>
                  </a:tcPr>
                </a:tc>
                <a:tc>
                  <a:txBody>
                    <a:bodyPr/>
                    <a:lstStyle/>
                    <a:p>
                      <a:pPr algn="ctr"/>
                      <a:r>
                        <a:rPr lang="en-US" sz="500" dirty="0">
                          <a:effectLst/>
                        </a:rPr>
                        <a:t>$62,819</a:t>
                      </a:r>
                    </a:p>
                  </a:txBody>
                  <a:tcPr marL="27803" marR="27803" marT="13901" marB="13901" anchor="ctr">
                    <a:lnL>
                      <a:noFill/>
                    </a:lnL>
                    <a:lnR>
                      <a:noFill/>
                    </a:lnR>
                    <a:lnT>
                      <a:noFill/>
                    </a:lnT>
                    <a:lnB>
                      <a:noFill/>
                    </a:lnB>
                  </a:tcPr>
                </a:tc>
                <a:extLst>
                  <a:ext uri="{0D108BD9-81ED-4DB2-BD59-A6C34878D82A}">
                    <a16:rowId xmlns:a16="http://schemas.microsoft.com/office/drawing/2014/main" val="3007174784"/>
                  </a:ext>
                </a:extLst>
              </a:tr>
            </a:tbl>
          </a:graphicData>
        </a:graphic>
      </p:graphicFrame>
      <p:sp>
        <p:nvSpPr>
          <p:cNvPr id="4" name="Rectangle 1">
            <a:extLst>
              <a:ext uri="{FF2B5EF4-FFF2-40B4-BE49-F238E27FC236}">
                <a16:creationId xmlns:a16="http://schemas.microsoft.com/office/drawing/2014/main" id="{D0CDDF8D-C733-49DB-B1DE-9509D7DEAF65}"/>
              </a:ext>
            </a:extLst>
          </p:cNvPr>
          <p:cNvSpPr>
            <a:spLocks noChangeArrowheads="1"/>
          </p:cNvSpPr>
          <p:nvPr/>
        </p:nvSpPr>
        <p:spPr bwMode="auto">
          <a:xfrm>
            <a:off x="-5500496" y="1738482"/>
            <a:ext cx="23587147" cy="1025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panose="020B0604020202020204" pitchFamily="34" charset="0"/>
                <a:cs typeface="Arial" panose="020B0604020202020204" pitchFamily="34" charset="0"/>
              </a:rPr>
              <a:t>Licensed Vocational Nurses</a:t>
            </a:r>
            <a:br>
              <a:rPr kumimoji="0" lang="en-US" altLang="en-US" sz="1200" b="1" i="0" u="none" strike="noStrike" cap="none" normalizeH="0" baseline="0">
                <a:ln>
                  <a:noFill/>
                </a:ln>
                <a:solidFill>
                  <a:srgbClr val="000000"/>
                </a:solidFill>
                <a:effectLst/>
                <a:latin typeface="Arial" panose="020B0604020202020204" pitchFamily="34" charset="0"/>
                <a:cs typeface="Arial" panose="020B0604020202020204" pitchFamily="34" charset="0"/>
              </a:rPr>
            </a:br>
            <a:r>
              <a:rPr kumimoji="0" lang="en-US" altLang="en-US" sz="1200" b="1" i="0" u="none" strike="noStrike" cap="none" normalizeH="0" baseline="0">
                <a:ln>
                  <a:noFill/>
                </a:ln>
                <a:solidFill>
                  <a:srgbClr val="000000"/>
                </a:solidFill>
                <a:effectLst/>
                <a:latin typeface="Arial" panose="020B0604020202020204" pitchFamily="34" charset="0"/>
                <a:cs typeface="Arial" panose="020B0604020202020204" pitchFamily="34" charset="0"/>
              </a:rPr>
              <a:t>2021 Wages</a:t>
            </a:r>
            <a:endParaRPr kumimoji="0" lang="en-US" altLang="en-US" sz="600" b="0" i="0" u="none" strike="noStrike" cap="none" normalizeH="0" baseline="0">
              <a:ln>
                <a:noFill/>
              </a:ln>
              <a:solidFill>
                <a:schemeClr val="tx1"/>
              </a:solidFill>
              <a:effectLst/>
              <a:latin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36A2E3E3-EC9E-43A6-B029-A4741212AC36}"/>
              </a:ext>
            </a:extLst>
          </p:cNvPr>
          <p:cNvSpPr txBox="1"/>
          <p:nvPr/>
        </p:nvSpPr>
        <p:spPr>
          <a:xfrm>
            <a:off x="-3962400" y="6180097"/>
            <a:ext cx="11797862" cy="369332"/>
          </a:xfrm>
          <a:prstGeom prst="rect">
            <a:avLst/>
          </a:prstGeom>
          <a:noFill/>
        </p:spPr>
        <p:txBody>
          <a:bodyPr wrap="square">
            <a:spAutoFit/>
          </a:bodyPr>
          <a:lstStyle/>
          <a:p>
            <a:r>
              <a:rPr lang="en-US" dirty="0"/>
              <a:t>https://www.labormarketinfo.edd.ca.gov/data/wages.html</a:t>
            </a:r>
          </a:p>
        </p:txBody>
      </p:sp>
      <p:sp>
        <p:nvSpPr>
          <p:cNvPr id="8" name="TextBox 7">
            <a:extLst>
              <a:ext uri="{FF2B5EF4-FFF2-40B4-BE49-F238E27FC236}">
                <a16:creationId xmlns:a16="http://schemas.microsoft.com/office/drawing/2014/main" id="{31002F74-C8B0-448A-9A21-4E25FAE9C9B9}"/>
              </a:ext>
            </a:extLst>
          </p:cNvPr>
          <p:cNvSpPr txBox="1"/>
          <p:nvPr/>
        </p:nvSpPr>
        <p:spPr>
          <a:xfrm>
            <a:off x="5707117" y="2662900"/>
            <a:ext cx="2819400" cy="2862322"/>
          </a:xfrm>
          <a:prstGeom prst="rect">
            <a:avLst/>
          </a:prstGeom>
          <a:noFill/>
        </p:spPr>
        <p:txBody>
          <a:bodyPr wrap="square">
            <a:spAutoFit/>
          </a:bodyPr>
          <a:lstStyle/>
          <a:p>
            <a:r>
              <a:rPr lang="en-US" b="0" i="0" dirty="0">
                <a:solidFill>
                  <a:srgbClr val="333333"/>
                </a:solidFill>
                <a:effectLst/>
                <a:latin typeface="Source Sans Pro" panose="020B0503030403020204" pitchFamily="34" charset="0"/>
              </a:rPr>
              <a:t>In California, the number of Licensed Vocational Nurses is expected to grow much faster than average growth rate for all occupations. Jobs for Licensed Vocational Nurses are expected to increase by 15.1 percent, or 11,600 jobs between 2018 and 2028.</a:t>
            </a:r>
            <a:endParaRPr lang="en-US" dirty="0"/>
          </a:p>
        </p:txBody>
      </p:sp>
    </p:spTree>
    <p:extLst>
      <p:ext uri="{BB962C8B-B14F-4D97-AF65-F5344CB8AC3E}">
        <p14:creationId xmlns:p14="http://schemas.microsoft.com/office/powerpoint/2010/main" val="617711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3DB7-1064-4E17-BE57-CEB36D04A765}"/>
              </a:ext>
            </a:extLst>
          </p:cNvPr>
          <p:cNvSpPr>
            <a:spLocks noGrp="1"/>
          </p:cNvSpPr>
          <p:nvPr>
            <p:ph type="title"/>
          </p:nvPr>
        </p:nvSpPr>
        <p:spPr/>
        <p:txBody>
          <a:bodyPr/>
          <a:lstStyle/>
          <a:p>
            <a:r>
              <a:rPr lang="en-US" dirty="0"/>
              <a:t>Chaffey College Vocational Nursing</a:t>
            </a:r>
          </a:p>
        </p:txBody>
      </p:sp>
      <p:pic>
        <p:nvPicPr>
          <p:cNvPr id="6" name="Content Placeholder 5">
            <a:extLst>
              <a:ext uri="{FF2B5EF4-FFF2-40B4-BE49-F238E27FC236}">
                <a16:creationId xmlns:a16="http://schemas.microsoft.com/office/drawing/2014/main" id="{D367E5BE-565F-4BCE-A361-525C064D616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82688" y="2646363"/>
            <a:ext cx="3810000" cy="2857500"/>
          </a:xfrm>
        </p:spPr>
      </p:pic>
      <p:sp>
        <p:nvSpPr>
          <p:cNvPr id="4" name="Content Placeholder 3">
            <a:extLst>
              <a:ext uri="{FF2B5EF4-FFF2-40B4-BE49-F238E27FC236}">
                <a16:creationId xmlns:a16="http://schemas.microsoft.com/office/drawing/2014/main" id="{0619E169-68AF-4561-872B-ABB0107085BE}"/>
              </a:ext>
            </a:extLst>
          </p:cNvPr>
          <p:cNvSpPr>
            <a:spLocks noGrp="1"/>
          </p:cNvSpPr>
          <p:nvPr>
            <p:ph sz="half" idx="2"/>
          </p:nvPr>
        </p:nvSpPr>
        <p:spPr/>
        <p:txBody>
          <a:bodyPr/>
          <a:lstStyle/>
          <a:p>
            <a:r>
              <a:rPr lang="en-US" sz="2400" dirty="0"/>
              <a:t>3 Semester Program</a:t>
            </a:r>
          </a:p>
          <a:p>
            <a:pPr marL="0" indent="0">
              <a:buNone/>
            </a:pPr>
            <a:endParaRPr lang="en-US" sz="2400" dirty="0"/>
          </a:p>
          <a:p>
            <a:r>
              <a:rPr lang="en-US" sz="2400" dirty="0"/>
              <a:t>Accredited Since 1951 - Current Accreditation May 2020-2024 </a:t>
            </a:r>
          </a:p>
          <a:p>
            <a:pPr marL="0" indent="0">
              <a:buNone/>
            </a:pPr>
            <a:endParaRPr lang="en-US" sz="2400" dirty="0"/>
          </a:p>
          <a:p>
            <a:pPr marL="0" indent="0" algn="ctr">
              <a:buNone/>
            </a:pPr>
            <a:r>
              <a:rPr lang="en-US" altLang="en-US" sz="1100" dirty="0"/>
              <a:t>Board of Vocational Nursing and Psychiatric Technicians</a:t>
            </a:r>
          </a:p>
          <a:p>
            <a:pPr marL="0" indent="0" algn="ctr">
              <a:buNone/>
            </a:pPr>
            <a:r>
              <a:rPr lang="en-US" altLang="en-US" sz="1100" dirty="0"/>
              <a:t>2535 Capitol Oaks Drive – Suite 205</a:t>
            </a:r>
          </a:p>
          <a:p>
            <a:pPr marL="0" indent="0" algn="ctr">
              <a:buNone/>
            </a:pPr>
            <a:r>
              <a:rPr lang="en-US" altLang="en-US" sz="1100" dirty="0"/>
              <a:t>Sacramento, CA 95833</a:t>
            </a:r>
          </a:p>
          <a:p>
            <a:pPr marL="0" indent="0" algn="ctr">
              <a:buNone/>
            </a:pPr>
            <a:r>
              <a:rPr lang="en-US" altLang="en-US" sz="1100" dirty="0"/>
              <a:t>Telephone Number: (916) 263-7800</a:t>
            </a:r>
          </a:p>
          <a:p>
            <a:endParaRPr lang="en-US" dirty="0"/>
          </a:p>
          <a:p>
            <a:endParaRPr lang="en-US" dirty="0"/>
          </a:p>
        </p:txBody>
      </p:sp>
    </p:spTree>
    <p:extLst>
      <p:ext uri="{BB962C8B-B14F-4D97-AF65-F5344CB8AC3E}">
        <p14:creationId xmlns:p14="http://schemas.microsoft.com/office/powerpoint/2010/main" val="404916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2ED8747-7C90-4F26-ABA8-644DF4E9BEDE}"/>
              </a:ext>
            </a:extLst>
          </p:cNvPr>
          <p:cNvSpPr>
            <a:spLocks noGrp="1" noChangeArrowheads="1"/>
          </p:cNvSpPr>
          <p:nvPr>
            <p:ph type="title"/>
          </p:nvPr>
        </p:nvSpPr>
        <p:spPr/>
        <p:txBody>
          <a:bodyPr/>
          <a:lstStyle/>
          <a:p>
            <a:r>
              <a:rPr lang="en-US" altLang="en-US" sz="4000"/>
              <a:t>Admission Requirements</a:t>
            </a:r>
          </a:p>
        </p:txBody>
      </p:sp>
      <p:sp>
        <p:nvSpPr>
          <p:cNvPr id="24579" name="Rectangle 3">
            <a:extLst>
              <a:ext uri="{FF2B5EF4-FFF2-40B4-BE49-F238E27FC236}">
                <a16:creationId xmlns:a16="http://schemas.microsoft.com/office/drawing/2014/main" id="{0A069339-C8E5-4D35-B8B2-5BD8DE12AF60}"/>
              </a:ext>
            </a:extLst>
          </p:cNvPr>
          <p:cNvSpPr>
            <a:spLocks noGrp="1" noChangeArrowheads="1"/>
          </p:cNvSpPr>
          <p:nvPr>
            <p:ph type="body" idx="1"/>
          </p:nvPr>
        </p:nvSpPr>
        <p:spPr>
          <a:xfrm>
            <a:off x="1182688" y="2017713"/>
            <a:ext cx="7656512" cy="4625974"/>
          </a:xfrm>
        </p:spPr>
        <p:txBody>
          <a:bodyPr/>
          <a:lstStyle/>
          <a:p>
            <a:r>
              <a:rPr lang="en-US" altLang="en-US" dirty="0"/>
              <a:t>Admission to Chaffey College</a:t>
            </a:r>
          </a:p>
          <a:p>
            <a:r>
              <a:rPr lang="en-US" altLang="en-US" dirty="0"/>
              <a:t>Completion of all pre-requisites</a:t>
            </a:r>
          </a:p>
          <a:p>
            <a:r>
              <a:rPr lang="en-US" altLang="en-US" dirty="0"/>
              <a:t>Completion of Health Examination to include current TB testing and relevant disease titers</a:t>
            </a:r>
          </a:p>
          <a:p>
            <a:r>
              <a:rPr lang="en-US" altLang="en-US" dirty="0"/>
              <a:t>Satisfactory Background Check</a:t>
            </a:r>
          </a:p>
          <a:p>
            <a:r>
              <a:rPr lang="en-US" altLang="en-US" dirty="0"/>
              <a:t>CPR Certification</a:t>
            </a:r>
          </a:p>
          <a:p>
            <a:pPr lvl="1"/>
            <a:r>
              <a:rPr lang="en-US" altLang="en-US" dirty="0"/>
              <a:t>American Heart Association – BLS ONLY</a:t>
            </a:r>
          </a:p>
          <a:p>
            <a:pPr lvl="1"/>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C0C9CC2-F1B1-4B5A-8EED-EE0D63EFD9B6}"/>
              </a:ext>
            </a:extLst>
          </p:cNvPr>
          <p:cNvSpPr>
            <a:spLocks noGrp="1" noChangeArrowheads="1"/>
          </p:cNvSpPr>
          <p:nvPr>
            <p:ph type="title"/>
          </p:nvPr>
        </p:nvSpPr>
        <p:spPr/>
        <p:txBody>
          <a:bodyPr/>
          <a:lstStyle/>
          <a:p>
            <a:r>
              <a:rPr lang="en-US" altLang="en-US"/>
              <a:t>PRE-REQUISITES</a:t>
            </a:r>
          </a:p>
        </p:txBody>
      </p:sp>
      <p:sp>
        <p:nvSpPr>
          <p:cNvPr id="25603" name="Rectangle 3">
            <a:extLst>
              <a:ext uri="{FF2B5EF4-FFF2-40B4-BE49-F238E27FC236}">
                <a16:creationId xmlns:a16="http://schemas.microsoft.com/office/drawing/2014/main" id="{97E79D76-D890-48AF-91FE-EE3587F1DD11}"/>
              </a:ext>
            </a:extLst>
          </p:cNvPr>
          <p:cNvSpPr>
            <a:spLocks noGrp="1" noChangeArrowheads="1"/>
          </p:cNvSpPr>
          <p:nvPr>
            <p:ph type="body" idx="1"/>
          </p:nvPr>
        </p:nvSpPr>
        <p:spPr>
          <a:xfrm>
            <a:off x="762000" y="1981200"/>
            <a:ext cx="8229600" cy="4648200"/>
          </a:xfrm>
        </p:spPr>
        <p:txBody>
          <a:bodyPr/>
          <a:lstStyle/>
          <a:p>
            <a:r>
              <a:rPr lang="en-US" altLang="en-US" sz="2800" dirty="0"/>
              <a:t>Certified Nursing Assistant (Current and active)</a:t>
            </a:r>
          </a:p>
          <a:p>
            <a:pPr marL="0" indent="0">
              <a:buNone/>
            </a:pPr>
            <a:endParaRPr lang="en-US" altLang="en-US" sz="2800" dirty="0"/>
          </a:p>
          <a:p>
            <a:r>
              <a:rPr lang="en-US" altLang="en-US" sz="2800" dirty="0"/>
              <a:t>HS Diploma or Equivalent </a:t>
            </a:r>
          </a:p>
          <a:p>
            <a:pPr lvl="1"/>
            <a:r>
              <a:rPr lang="en-US" altLang="en-US" sz="2400" dirty="0"/>
              <a:t>Foreign credentials must be evaluated</a:t>
            </a:r>
          </a:p>
          <a:p>
            <a:pPr marL="457200" lvl="1" indent="0">
              <a:buNone/>
            </a:pPr>
            <a:endParaRPr lang="en-US" altLang="en-US" sz="2400" dirty="0"/>
          </a:p>
          <a:p>
            <a:r>
              <a:rPr lang="en-US" altLang="en-US" sz="2800" dirty="0"/>
              <a:t>BIO 424 – completed at the time of application *10-yr limitation (424 L is </a:t>
            </a:r>
            <a:r>
              <a:rPr lang="en-US" altLang="en-US" sz="2800"/>
              <a:t>optional) 2.0 GPA</a:t>
            </a:r>
            <a:endParaRPr lang="en-US" altLang="en-US" sz="2800" dirty="0"/>
          </a:p>
          <a:p>
            <a:pPr lvl="1"/>
            <a:r>
              <a:rPr lang="en-US" altLang="en-US" sz="2400" dirty="0"/>
              <a:t>BIO 20 and 22 may be taken in lieu of BIO 424</a:t>
            </a:r>
          </a:p>
          <a:p>
            <a:pPr lvl="1"/>
            <a:endParaRPr lang="en-US" altLang="en-US" sz="2400" dirty="0"/>
          </a:p>
          <a:p>
            <a:pPr marL="457200" lvl="1" indent="0">
              <a:buNone/>
            </a:pPr>
            <a:endParaRPr lang="en-US" altLang="en-US" sz="2400" dirty="0"/>
          </a:p>
          <a:p>
            <a:endParaRPr lang="en-US" alt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5B61E6-3838-4F16-86AE-EBDCD61E7826}"/>
              </a:ext>
            </a:extLst>
          </p:cNvPr>
          <p:cNvSpPr>
            <a:spLocks noGrp="1" noChangeArrowheads="1"/>
          </p:cNvSpPr>
          <p:nvPr>
            <p:ph type="title"/>
          </p:nvPr>
        </p:nvSpPr>
        <p:spPr/>
        <p:txBody>
          <a:bodyPr/>
          <a:lstStyle/>
          <a:p>
            <a:r>
              <a:rPr lang="en-US" altLang="en-US" sz="4000"/>
              <a:t>APPLICATION TO THE VN PROGRAM</a:t>
            </a:r>
          </a:p>
        </p:txBody>
      </p:sp>
      <p:sp>
        <p:nvSpPr>
          <p:cNvPr id="44035" name="Rectangle 3">
            <a:extLst>
              <a:ext uri="{FF2B5EF4-FFF2-40B4-BE49-F238E27FC236}">
                <a16:creationId xmlns:a16="http://schemas.microsoft.com/office/drawing/2014/main" id="{0E0599EF-59D9-4A80-AF30-402A96E78EC3}"/>
              </a:ext>
            </a:extLst>
          </p:cNvPr>
          <p:cNvSpPr>
            <a:spLocks noGrp="1" noChangeArrowheads="1"/>
          </p:cNvSpPr>
          <p:nvPr>
            <p:ph type="body" idx="1"/>
          </p:nvPr>
        </p:nvSpPr>
        <p:spPr>
          <a:xfrm>
            <a:off x="1182688" y="2017712"/>
            <a:ext cx="7772400" cy="4306887"/>
          </a:xfrm>
        </p:spPr>
        <p:txBody>
          <a:bodyPr/>
          <a:lstStyle/>
          <a:p>
            <a:pPr>
              <a:lnSpc>
                <a:spcPct val="90000"/>
              </a:lnSpc>
            </a:pPr>
            <a:r>
              <a:rPr lang="en-US" altLang="en-US" sz="2400" dirty="0"/>
              <a:t>Program starts each Fall and Spring semesters *</a:t>
            </a:r>
          </a:p>
          <a:p>
            <a:pPr marL="0" indent="0">
              <a:lnSpc>
                <a:spcPct val="90000"/>
              </a:lnSpc>
              <a:buNone/>
            </a:pPr>
            <a:endParaRPr lang="en-US" altLang="en-US" sz="2400" dirty="0"/>
          </a:p>
          <a:p>
            <a:pPr>
              <a:lnSpc>
                <a:spcPct val="90000"/>
              </a:lnSpc>
            </a:pPr>
            <a:r>
              <a:rPr lang="en-US" altLang="en-US" sz="2400" dirty="0"/>
              <a:t>Apply during October and March</a:t>
            </a:r>
          </a:p>
          <a:p>
            <a:pPr marL="0" indent="0">
              <a:lnSpc>
                <a:spcPct val="90000"/>
              </a:lnSpc>
              <a:buNone/>
            </a:pPr>
            <a:endParaRPr lang="en-US" altLang="en-US" sz="2400" dirty="0"/>
          </a:p>
          <a:p>
            <a:pPr>
              <a:lnSpc>
                <a:spcPct val="90000"/>
              </a:lnSpc>
            </a:pPr>
            <a:r>
              <a:rPr lang="en-US" altLang="en-US" sz="2400" dirty="0"/>
              <a:t>Two-Part online Process – Transcript Eval, then application</a:t>
            </a:r>
          </a:p>
          <a:p>
            <a:pPr marL="0" indent="0">
              <a:lnSpc>
                <a:spcPct val="90000"/>
              </a:lnSpc>
              <a:buNone/>
            </a:pPr>
            <a:endParaRPr lang="en-US" altLang="en-US" sz="2400" dirty="0"/>
          </a:p>
          <a:p>
            <a:pPr>
              <a:lnSpc>
                <a:spcPct val="90000"/>
              </a:lnSpc>
            </a:pPr>
            <a:r>
              <a:rPr lang="en-US" altLang="en-US" sz="2400" dirty="0"/>
              <a:t>Up to 24 applicants accepted by random draw</a:t>
            </a:r>
          </a:p>
          <a:p>
            <a:pPr>
              <a:lnSpc>
                <a:spcPct val="90000"/>
              </a:lnSpc>
            </a:pPr>
            <a:endParaRPr lang="en-US" altLang="en-US" sz="2400" dirty="0"/>
          </a:p>
          <a:p>
            <a:pPr>
              <a:lnSpc>
                <a:spcPct val="90000"/>
              </a:lnSpc>
            </a:pPr>
            <a:r>
              <a:rPr lang="en-US" altLang="en-US" sz="2400" dirty="0"/>
              <a:t>Financial Aid Considerations</a:t>
            </a:r>
          </a:p>
          <a:p>
            <a:pPr>
              <a:lnSpc>
                <a:spcPct val="90000"/>
              </a:lnSpc>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F53B7EF-37F0-415E-904E-C1F42DA7BD3E}"/>
              </a:ext>
            </a:extLst>
          </p:cNvPr>
          <p:cNvSpPr>
            <a:spLocks noGrp="1" noChangeArrowheads="1"/>
          </p:cNvSpPr>
          <p:nvPr>
            <p:ph type="title"/>
          </p:nvPr>
        </p:nvSpPr>
        <p:spPr/>
        <p:txBody>
          <a:bodyPr/>
          <a:lstStyle/>
          <a:p>
            <a:r>
              <a:rPr lang="en-US" altLang="en-US"/>
              <a:t>UNIFORM POLICY</a:t>
            </a:r>
          </a:p>
        </p:txBody>
      </p:sp>
      <p:sp>
        <p:nvSpPr>
          <p:cNvPr id="38915" name="Rectangle 3">
            <a:extLst>
              <a:ext uri="{FF2B5EF4-FFF2-40B4-BE49-F238E27FC236}">
                <a16:creationId xmlns:a16="http://schemas.microsoft.com/office/drawing/2014/main" id="{7943490F-02BF-456A-95A4-4A3AC1F0089E}"/>
              </a:ext>
            </a:extLst>
          </p:cNvPr>
          <p:cNvSpPr>
            <a:spLocks noGrp="1" noChangeArrowheads="1"/>
          </p:cNvSpPr>
          <p:nvPr>
            <p:ph type="body" idx="1"/>
          </p:nvPr>
        </p:nvSpPr>
        <p:spPr>
          <a:xfrm>
            <a:off x="685800" y="2197224"/>
            <a:ext cx="2743200" cy="2298576"/>
          </a:xfrm>
        </p:spPr>
        <p:txBody>
          <a:bodyPr/>
          <a:lstStyle/>
          <a:p>
            <a:pPr>
              <a:lnSpc>
                <a:spcPct val="90000"/>
              </a:lnSpc>
              <a:buFont typeface="Wingdings" panose="05000000000000000000" pitchFamily="2" charset="2"/>
              <a:buNone/>
            </a:pPr>
            <a:r>
              <a:rPr lang="en-US" altLang="en-US" dirty="0"/>
              <a:t>Dove Apparel </a:t>
            </a:r>
          </a:p>
          <a:p>
            <a:pPr>
              <a:lnSpc>
                <a:spcPct val="90000"/>
              </a:lnSpc>
              <a:buFont typeface="Wingdings" panose="05000000000000000000" pitchFamily="2" charset="2"/>
              <a:buNone/>
            </a:pPr>
            <a:r>
              <a:rPr lang="en-US" altLang="en-US" dirty="0"/>
              <a:t>School Patch</a:t>
            </a:r>
          </a:p>
          <a:p>
            <a:pPr>
              <a:lnSpc>
                <a:spcPct val="90000"/>
              </a:lnSpc>
              <a:buFont typeface="Wingdings" panose="05000000000000000000" pitchFamily="2" charset="2"/>
              <a:buNone/>
            </a:pPr>
            <a:r>
              <a:rPr lang="en-US" altLang="en-US" dirty="0"/>
              <a:t>Polishable Shoes</a:t>
            </a:r>
          </a:p>
          <a:p>
            <a:pPr>
              <a:lnSpc>
                <a:spcPct val="90000"/>
              </a:lnSpc>
              <a:buFont typeface="Wingdings" panose="05000000000000000000" pitchFamily="2" charset="2"/>
              <a:buNone/>
            </a:pPr>
            <a:endParaRPr lang="en-US" altLang="en-US" dirty="0"/>
          </a:p>
        </p:txBody>
      </p:sp>
      <p:pic>
        <p:nvPicPr>
          <p:cNvPr id="38917" name="Picture 5" descr="Nursing students graduation photo">
            <a:extLst>
              <a:ext uri="{FF2B5EF4-FFF2-40B4-BE49-F238E27FC236}">
                <a16:creationId xmlns:a16="http://schemas.microsoft.com/office/drawing/2014/main" id="{6DF39029-5157-49F4-A5C4-3D43BBA23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915981"/>
            <a:ext cx="4419600" cy="33419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72BD418-E1DD-442A-9E62-989A905DEFAD}"/>
              </a:ext>
            </a:extLst>
          </p:cNvPr>
          <p:cNvSpPr>
            <a:spLocks noGrp="1" noChangeArrowheads="1"/>
          </p:cNvSpPr>
          <p:nvPr>
            <p:ph type="title"/>
          </p:nvPr>
        </p:nvSpPr>
        <p:spPr/>
        <p:txBody>
          <a:bodyPr/>
          <a:lstStyle/>
          <a:p>
            <a:r>
              <a:rPr lang="en-US" altLang="en-US"/>
              <a:t>ATTENDANCE POLICY</a:t>
            </a:r>
          </a:p>
        </p:txBody>
      </p:sp>
      <p:sp>
        <p:nvSpPr>
          <p:cNvPr id="40963" name="Rectangle 3">
            <a:extLst>
              <a:ext uri="{FF2B5EF4-FFF2-40B4-BE49-F238E27FC236}">
                <a16:creationId xmlns:a16="http://schemas.microsoft.com/office/drawing/2014/main" id="{7C30644E-3926-497E-B95B-0CE582281B8B}"/>
              </a:ext>
            </a:extLst>
          </p:cNvPr>
          <p:cNvSpPr>
            <a:spLocks noGrp="1" noChangeArrowheads="1"/>
          </p:cNvSpPr>
          <p:nvPr>
            <p:ph type="body" sz="half" idx="1"/>
          </p:nvPr>
        </p:nvSpPr>
        <p:spPr>
          <a:xfrm>
            <a:off x="457200" y="2362200"/>
            <a:ext cx="8342313" cy="4114800"/>
          </a:xfrm>
        </p:spPr>
        <p:txBody>
          <a:bodyPr/>
          <a:lstStyle/>
          <a:p>
            <a:r>
              <a:rPr lang="en-US" altLang="en-US" sz="2800"/>
              <a:t>Absences</a:t>
            </a:r>
          </a:p>
          <a:p>
            <a:endParaRPr lang="en-US" altLang="en-US" sz="2800"/>
          </a:p>
          <a:p>
            <a:endParaRPr lang="en-US" altLang="en-US" sz="2800"/>
          </a:p>
          <a:p>
            <a:r>
              <a:rPr lang="en-US" altLang="en-US" sz="2800"/>
              <a:t>Tardiness</a:t>
            </a:r>
          </a:p>
          <a:p>
            <a:endParaRPr lang="en-US" altLang="en-US" sz="2800"/>
          </a:p>
          <a:p>
            <a:pPr>
              <a:buFont typeface="Wingdings" panose="05000000000000000000" pitchFamily="2" charset="2"/>
              <a:buNone/>
            </a:pPr>
            <a:r>
              <a:rPr lang="en-US" altLang="en-US" sz="2800" i="1"/>
              <a:t>Excessive absences or tardiness may result in the student being dropped from the program</a:t>
            </a:r>
          </a:p>
        </p:txBody>
      </p:sp>
      <p:pic>
        <p:nvPicPr>
          <p:cNvPr id="40964" name="Picture 4">
            <a:extLst>
              <a:ext uri="{FF2B5EF4-FFF2-40B4-BE49-F238E27FC236}">
                <a16:creationId xmlns:a16="http://schemas.microsoft.com/office/drawing/2014/main" id="{0F85DADA-B319-43D3-B4E1-13B256AAC777}"/>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192838" y="3195638"/>
            <a:ext cx="1708150" cy="1758950"/>
          </a:xfrm>
        </p:spPr>
      </p:pic>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394541C-4ADF-9116-8AB2-CCBA331FF3D4}"/>
              </a:ext>
            </a:extLst>
          </p:cNvPr>
          <p:cNvGraphicFramePr>
            <a:graphicFrameLocks noGrp="1"/>
          </p:cNvGraphicFramePr>
          <p:nvPr>
            <p:extLst>
              <p:ext uri="{D42A27DB-BD31-4B8C-83A1-F6EECF244321}">
                <p14:modId xmlns:p14="http://schemas.microsoft.com/office/powerpoint/2010/main" val="223907719"/>
              </p:ext>
            </p:extLst>
          </p:nvPr>
        </p:nvGraphicFramePr>
        <p:xfrm>
          <a:off x="1371600" y="876298"/>
          <a:ext cx="6934200" cy="5600700"/>
        </p:xfrm>
        <a:graphic>
          <a:graphicData uri="http://schemas.openxmlformats.org/drawingml/2006/table">
            <a:tbl>
              <a:tblPr>
                <a:tableStyleId>{5C22544A-7EE6-4342-B048-85BDC9FD1C3A}</a:tableStyleId>
              </a:tblPr>
              <a:tblGrid>
                <a:gridCol w="554736">
                  <a:extLst>
                    <a:ext uri="{9D8B030D-6E8A-4147-A177-3AD203B41FA5}">
                      <a16:colId xmlns:a16="http://schemas.microsoft.com/office/drawing/2014/main" val="540722124"/>
                    </a:ext>
                  </a:extLst>
                </a:gridCol>
                <a:gridCol w="653795">
                  <a:extLst>
                    <a:ext uri="{9D8B030D-6E8A-4147-A177-3AD203B41FA5}">
                      <a16:colId xmlns:a16="http://schemas.microsoft.com/office/drawing/2014/main" val="3678087777"/>
                    </a:ext>
                  </a:extLst>
                </a:gridCol>
                <a:gridCol w="1109472">
                  <a:extLst>
                    <a:ext uri="{9D8B030D-6E8A-4147-A177-3AD203B41FA5}">
                      <a16:colId xmlns:a16="http://schemas.microsoft.com/office/drawing/2014/main" val="1084230742"/>
                    </a:ext>
                  </a:extLst>
                </a:gridCol>
                <a:gridCol w="1109472">
                  <a:extLst>
                    <a:ext uri="{9D8B030D-6E8A-4147-A177-3AD203B41FA5}">
                      <a16:colId xmlns:a16="http://schemas.microsoft.com/office/drawing/2014/main" val="2024701984"/>
                    </a:ext>
                  </a:extLst>
                </a:gridCol>
                <a:gridCol w="1109472">
                  <a:extLst>
                    <a:ext uri="{9D8B030D-6E8A-4147-A177-3AD203B41FA5}">
                      <a16:colId xmlns:a16="http://schemas.microsoft.com/office/drawing/2014/main" val="2857301828"/>
                    </a:ext>
                  </a:extLst>
                </a:gridCol>
                <a:gridCol w="1109472">
                  <a:extLst>
                    <a:ext uri="{9D8B030D-6E8A-4147-A177-3AD203B41FA5}">
                      <a16:colId xmlns:a16="http://schemas.microsoft.com/office/drawing/2014/main" val="1151601713"/>
                    </a:ext>
                  </a:extLst>
                </a:gridCol>
                <a:gridCol w="1287781">
                  <a:extLst>
                    <a:ext uri="{9D8B030D-6E8A-4147-A177-3AD203B41FA5}">
                      <a16:colId xmlns:a16="http://schemas.microsoft.com/office/drawing/2014/main" val="3959447420"/>
                    </a:ext>
                  </a:extLst>
                </a:gridCol>
              </a:tblGrid>
              <a:tr h="116748">
                <a:tc>
                  <a:txBody>
                    <a:bodyPr/>
                    <a:lstStyle/>
                    <a:p>
                      <a:pPr algn="ctr" fontAlgn="ctr"/>
                      <a:r>
                        <a:rPr lang="en-US" sz="500" u="none" strike="noStrike">
                          <a:effectLst/>
                        </a:rPr>
                        <a:t>Weeks</a:t>
                      </a:r>
                      <a:endParaRPr lang="en-US" sz="500" b="1" i="0" u="none" strike="noStrike">
                        <a:solidFill>
                          <a:srgbClr val="000000"/>
                        </a:solidFill>
                        <a:effectLst/>
                        <a:latin typeface="Verdana" panose="020B0604030504040204" pitchFamily="34" charset="0"/>
                      </a:endParaRPr>
                    </a:p>
                  </a:txBody>
                  <a:tcPr marL="0" marR="0" marT="0" marB="0" anchor="ctr"/>
                </a:tc>
                <a:tc>
                  <a:txBody>
                    <a:bodyPr/>
                    <a:lstStyle/>
                    <a:p>
                      <a:pPr algn="ctr" fontAlgn="ctr"/>
                      <a:r>
                        <a:rPr lang="en-US" sz="500" u="none" strike="noStrike">
                          <a:effectLst/>
                        </a:rPr>
                        <a:t>DATES</a:t>
                      </a:r>
                      <a:endParaRPr lang="en-US" sz="500" b="1" i="0" u="none" strike="noStrike">
                        <a:solidFill>
                          <a:srgbClr val="000000"/>
                        </a:solidFill>
                        <a:effectLst/>
                        <a:latin typeface="Verdana" panose="020B0604030504040204" pitchFamily="34" charset="0"/>
                      </a:endParaRPr>
                    </a:p>
                  </a:txBody>
                  <a:tcPr marL="0" marR="0" marT="0" marB="0" anchor="ctr"/>
                </a:tc>
                <a:tc>
                  <a:txBody>
                    <a:bodyPr/>
                    <a:lstStyle/>
                    <a:p>
                      <a:pPr algn="ctr" fontAlgn="ctr"/>
                      <a:r>
                        <a:rPr lang="en-US" sz="500" u="none" strike="noStrike">
                          <a:effectLst/>
                        </a:rPr>
                        <a:t>Monday</a:t>
                      </a:r>
                      <a:endParaRPr lang="en-US" sz="500" b="1" i="0" u="none" strike="noStrike">
                        <a:solidFill>
                          <a:srgbClr val="000000"/>
                        </a:solidFill>
                        <a:effectLst/>
                        <a:latin typeface="Verdana" panose="020B0604030504040204" pitchFamily="34" charset="0"/>
                      </a:endParaRPr>
                    </a:p>
                  </a:txBody>
                  <a:tcPr marL="0" marR="0" marT="0" marB="0" anchor="ctr"/>
                </a:tc>
                <a:tc>
                  <a:txBody>
                    <a:bodyPr/>
                    <a:lstStyle/>
                    <a:p>
                      <a:pPr algn="ctr" fontAlgn="ctr"/>
                      <a:r>
                        <a:rPr lang="en-US" sz="500" u="none" strike="noStrike">
                          <a:effectLst/>
                        </a:rPr>
                        <a:t>Tuesday</a:t>
                      </a:r>
                      <a:endParaRPr lang="en-US" sz="500" b="1" i="0" u="none" strike="noStrike">
                        <a:solidFill>
                          <a:srgbClr val="000000"/>
                        </a:solidFill>
                        <a:effectLst/>
                        <a:latin typeface="Verdana" panose="020B0604030504040204" pitchFamily="34" charset="0"/>
                      </a:endParaRPr>
                    </a:p>
                  </a:txBody>
                  <a:tcPr marL="0" marR="0" marT="0" marB="0" anchor="ctr"/>
                </a:tc>
                <a:tc>
                  <a:txBody>
                    <a:bodyPr/>
                    <a:lstStyle/>
                    <a:p>
                      <a:pPr algn="ctr" fontAlgn="ctr"/>
                      <a:r>
                        <a:rPr lang="en-US" sz="500" u="none" strike="noStrike">
                          <a:effectLst/>
                        </a:rPr>
                        <a:t>Wednesday</a:t>
                      </a:r>
                      <a:endParaRPr lang="en-US" sz="500" b="1" i="0" u="none" strike="noStrike">
                        <a:solidFill>
                          <a:srgbClr val="000000"/>
                        </a:solidFill>
                        <a:effectLst/>
                        <a:latin typeface="Verdana" panose="020B0604030504040204" pitchFamily="34" charset="0"/>
                      </a:endParaRPr>
                    </a:p>
                  </a:txBody>
                  <a:tcPr marL="0" marR="0" marT="0" marB="0" anchor="ctr"/>
                </a:tc>
                <a:tc>
                  <a:txBody>
                    <a:bodyPr/>
                    <a:lstStyle/>
                    <a:p>
                      <a:pPr algn="ctr" fontAlgn="ctr"/>
                      <a:r>
                        <a:rPr lang="en-US" sz="500" u="none" strike="noStrike">
                          <a:effectLst/>
                        </a:rPr>
                        <a:t>Thursday</a:t>
                      </a:r>
                      <a:endParaRPr lang="en-US" sz="500" b="1" i="0" u="none" strike="noStrike">
                        <a:solidFill>
                          <a:srgbClr val="000000"/>
                        </a:solidFill>
                        <a:effectLst/>
                        <a:latin typeface="Verdana" panose="020B0604030504040204" pitchFamily="34" charset="0"/>
                      </a:endParaRPr>
                    </a:p>
                  </a:txBody>
                  <a:tcPr marL="0" marR="0" marT="0" marB="0" anchor="ctr"/>
                </a:tc>
                <a:tc>
                  <a:txBody>
                    <a:bodyPr/>
                    <a:lstStyle/>
                    <a:p>
                      <a:pPr algn="ctr" fontAlgn="ctr"/>
                      <a:r>
                        <a:rPr lang="en-US" sz="500" u="none" strike="noStrike">
                          <a:effectLst/>
                        </a:rPr>
                        <a:t>Friday</a:t>
                      </a:r>
                      <a:endParaRPr lang="en-US" sz="500" b="1" i="0" u="none" strike="noStrike">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4136233671"/>
                  </a:ext>
                </a:extLst>
              </a:tr>
              <a:tr h="303899">
                <a:tc>
                  <a:txBody>
                    <a:bodyPr/>
                    <a:lstStyle/>
                    <a:p>
                      <a:pPr algn="ctr" fontAlgn="ctr"/>
                      <a:r>
                        <a:rPr lang="en-US" sz="500" u="none" strike="noStrike">
                          <a:effectLst/>
                        </a:rPr>
                        <a:t>Week 1</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8/15-8/19</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 08-13</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382635929"/>
                  </a:ext>
                </a:extLst>
              </a:tr>
              <a:tr h="303899">
                <a:tc>
                  <a:txBody>
                    <a:bodyPr/>
                    <a:lstStyle/>
                    <a:p>
                      <a:pPr algn="ctr" fontAlgn="ctr"/>
                      <a:r>
                        <a:rPr lang="en-US" sz="500" u="none" strike="noStrike">
                          <a:effectLst/>
                        </a:rPr>
                        <a:t>Week 2</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8/22-8/26</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 08-13</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490104159"/>
                  </a:ext>
                </a:extLst>
              </a:tr>
              <a:tr h="303899">
                <a:tc>
                  <a:txBody>
                    <a:bodyPr/>
                    <a:lstStyle/>
                    <a:p>
                      <a:pPr algn="ctr" fontAlgn="ctr"/>
                      <a:r>
                        <a:rPr lang="en-US" sz="500" u="none" strike="noStrike">
                          <a:effectLst/>
                        </a:rPr>
                        <a:t>Week 3</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8/29-9/2</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 08-13</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4096936416"/>
                  </a:ext>
                </a:extLst>
              </a:tr>
              <a:tr h="303899">
                <a:tc>
                  <a:txBody>
                    <a:bodyPr/>
                    <a:lstStyle/>
                    <a:p>
                      <a:pPr algn="ctr" fontAlgn="ctr"/>
                      <a:r>
                        <a:rPr lang="en-US" sz="500" u="none" strike="noStrike">
                          <a:effectLst/>
                        </a:rPr>
                        <a:t>Week 4</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9/5-9/9</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700" u="none" strike="noStrike">
                          <a:effectLst/>
                        </a:rPr>
                        <a:t>HOLIDAY</a:t>
                      </a:r>
                      <a:endParaRPr lang="en-US" sz="700" b="1"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 08-13</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dirty="0">
                          <a:effectLst/>
                        </a:rPr>
                        <a:t>403L 08-15</a:t>
                      </a:r>
                      <a:endParaRPr lang="en-US" sz="500" b="0" i="0" u="none" strike="noStrike" dirty="0">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367565400"/>
                  </a:ext>
                </a:extLst>
              </a:tr>
              <a:tr h="303899">
                <a:tc>
                  <a:txBody>
                    <a:bodyPr/>
                    <a:lstStyle/>
                    <a:p>
                      <a:pPr algn="ctr" fontAlgn="ctr"/>
                      <a:r>
                        <a:rPr lang="en-US" sz="500" u="none" strike="noStrike">
                          <a:effectLst/>
                        </a:rPr>
                        <a:t>Week 5</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9/12-9/16</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 08-13</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910806394"/>
                  </a:ext>
                </a:extLst>
              </a:tr>
              <a:tr h="303899">
                <a:tc>
                  <a:txBody>
                    <a:bodyPr/>
                    <a:lstStyle/>
                    <a:p>
                      <a:pPr algn="ctr" fontAlgn="ctr"/>
                      <a:r>
                        <a:rPr lang="en-US" sz="500" u="none" strike="noStrike">
                          <a:effectLst/>
                        </a:rPr>
                        <a:t>Week 6</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9/19-9/23</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08-15</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 08-1150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403L 08-11 EVALS</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9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0800-1400 Clinical Orientation Gr A, B, C</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4148736558"/>
                  </a:ext>
                </a:extLst>
              </a:tr>
              <a:tr h="410031">
                <a:tc>
                  <a:txBody>
                    <a:bodyPr/>
                    <a:lstStyle/>
                    <a:p>
                      <a:pPr algn="ctr" fontAlgn="ctr"/>
                      <a:r>
                        <a:rPr lang="en-US" sz="500" u="none" strike="noStrike">
                          <a:effectLst/>
                        </a:rPr>
                        <a:t>Week 7</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l" fontAlgn="b"/>
                      <a:r>
                        <a:rPr lang="en-US" sz="500" u="none" strike="noStrike">
                          <a:effectLst/>
                        </a:rPr>
                        <a:t>9/26-9/30</a:t>
                      </a:r>
                      <a:endParaRPr lang="en-US" sz="5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B,C</a:t>
                      </a:r>
                      <a:r>
                        <a:rPr lang="en-US" sz="500" u="none" strike="noStrike">
                          <a:effectLst/>
                        </a:rPr>
                        <a:t>                           Skills - Gr A - 08-1200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415A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A </a:t>
                      </a:r>
                      <a:r>
                        <a:rPr lang="en-US" sz="500" u="none" strike="noStrike">
                          <a:effectLst/>
                        </a:rPr>
                        <a:t>                                  Skills - Gr B, C - 08-1200</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694592493"/>
                  </a:ext>
                </a:extLst>
              </a:tr>
              <a:tr h="410031">
                <a:tc>
                  <a:txBody>
                    <a:bodyPr/>
                    <a:lstStyle/>
                    <a:p>
                      <a:pPr algn="ctr" fontAlgn="ctr"/>
                      <a:r>
                        <a:rPr lang="en-US" sz="500" u="none" strike="noStrike">
                          <a:effectLst/>
                        </a:rPr>
                        <a:t>Week 8</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10/3-10/7</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B,C</a:t>
                      </a:r>
                      <a:r>
                        <a:rPr lang="en-US" sz="500" u="none" strike="noStrike">
                          <a:effectLst/>
                        </a:rPr>
                        <a:t>                           Skills - Gr A - 08-1200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415A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A </a:t>
                      </a:r>
                      <a:r>
                        <a:rPr lang="en-US" sz="500" u="none" strike="noStrike">
                          <a:effectLst/>
                        </a:rPr>
                        <a:t>                                  Skills - Gr B, C - 08-1200</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935158438"/>
                  </a:ext>
                </a:extLst>
              </a:tr>
              <a:tr h="410031">
                <a:tc>
                  <a:txBody>
                    <a:bodyPr/>
                    <a:lstStyle/>
                    <a:p>
                      <a:pPr algn="ctr" fontAlgn="ctr"/>
                      <a:r>
                        <a:rPr lang="en-US" sz="500" u="none" strike="noStrike">
                          <a:effectLst/>
                        </a:rPr>
                        <a:t>Week 9</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10/10-10/14</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B,C</a:t>
                      </a:r>
                      <a:r>
                        <a:rPr lang="en-US" sz="500" u="none" strike="noStrike">
                          <a:effectLst/>
                        </a:rPr>
                        <a:t>                           Skills - Gr A - 08-1200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415A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A </a:t>
                      </a:r>
                      <a:r>
                        <a:rPr lang="en-US" sz="500" u="none" strike="noStrike">
                          <a:effectLst/>
                        </a:rPr>
                        <a:t>                                  Skills - Gr B, C - 08-1200</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954386035"/>
                  </a:ext>
                </a:extLst>
              </a:tr>
              <a:tr h="435149">
                <a:tc>
                  <a:txBody>
                    <a:bodyPr/>
                    <a:lstStyle/>
                    <a:p>
                      <a:pPr algn="ctr" fontAlgn="ctr"/>
                      <a:r>
                        <a:rPr lang="en-US" sz="500" u="none" strike="noStrike">
                          <a:effectLst/>
                        </a:rPr>
                        <a:t>Week 10</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10/17-10/21</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B,C</a:t>
                      </a:r>
                      <a:r>
                        <a:rPr lang="en-US" sz="500" u="none" strike="noStrike">
                          <a:effectLst/>
                        </a:rPr>
                        <a:t>                           Skills - Gr A - 08-1200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415A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a:t>
                      </a:r>
                      <a:r>
                        <a:rPr lang="en-US" sz="500" u="sng" strike="noStrike">
                          <a:effectLst/>
                        </a:rPr>
                        <a:t>Clinical Site - Gr A </a:t>
                      </a:r>
                      <a:r>
                        <a:rPr lang="en-US" sz="500" u="none" strike="noStrike">
                          <a:effectLst/>
                        </a:rPr>
                        <a:t>                                  Skills - Gr B, C - 08-1200</a:t>
                      </a:r>
                      <a:endParaRPr lang="en-US"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2915949803"/>
                  </a:ext>
                </a:extLst>
              </a:tr>
              <a:tr h="222881">
                <a:tc>
                  <a:txBody>
                    <a:bodyPr/>
                    <a:lstStyle/>
                    <a:p>
                      <a:pPr algn="ctr" fontAlgn="ctr"/>
                      <a:r>
                        <a:rPr lang="en-US" sz="500" u="none" strike="noStrike">
                          <a:effectLst/>
                        </a:rPr>
                        <a:t>Week 11</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10/24-10/28</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415A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405L 0700-1900                   Clinical Site - Gr A         </a:t>
                      </a:r>
                      <a:endParaRPr lang="pt-BR"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819900241"/>
                  </a:ext>
                </a:extLst>
              </a:tr>
              <a:tr h="329015">
                <a:tc>
                  <a:txBody>
                    <a:bodyPr/>
                    <a:lstStyle/>
                    <a:p>
                      <a:pPr algn="ctr" fontAlgn="ctr"/>
                      <a:r>
                        <a:rPr lang="en-US" sz="500" u="none" strike="noStrike">
                          <a:effectLst/>
                        </a:rPr>
                        <a:t>Week 12</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10/31-11/4</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 09-1230                                    415A 1300-1430 FINAL</a:t>
                      </a:r>
                      <a:endParaRPr lang="pt-BR"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405L 0700-1900                   Clinical Site - Gr A         </a:t>
                      </a:r>
                      <a:endParaRPr lang="pt-BR"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203633180"/>
                  </a:ext>
                </a:extLst>
              </a:tr>
              <a:tr h="222881">
                <a:tc>
                  <a:txBody>
                    <a:bodyPr/>
                    <a:lstStyle/>
                    <a:p>
                      <a:pPr algn="ctr" fontAlgn="ctr"/>
                      <a:r>
                        <a:rPr lang="en-US" sz="500" u="none" strike="noStrike">
                          <a:effectLst/>
                        </a:rPr>
                        <a:t>Week 13</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11/7-11/11</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417A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700" u="none" strike="noStrike">
                          <a:effectLst/>
                        </a:rPr>
                        <a:t>HOLIDAY</a:t>
                      </a:r>
                      <a:endParaRPr lang="en-US" sz="700" b="1"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718624438"/>
                  </a:ext>
                </a:extLst>
              </a:tr>
              <a:tr h="222881">
                <a:tc>
                  <a:txBody>
                    <a:bodyPr/>
                    <a:lstStyle/>
                    <a:p>
                      <a:pPr algn="ctr" fontAlgn="ctr"/>
                      <a:r>
                        <a:rPr lang="en-US" sz="500" u="none" strike="noStrike">
                          <a:effectLst/>
                        </a:rPr>
                        <a:t>Week 14</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11/14-11/18</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417A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405L 0700-1900                   Clinical Site - Gr A         </a:t>
                      </a:r>
                      <a:endParaRPr lang="pt-BR"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851586322"/>
                  </a:ext>
                </a:extLst>
              </a:tr>
              <a:tr h="222881">
                <a:tc>
                  <a:txBody>
                    <a:bodyPr/>
                    <a:lstStyle/>
                    <a:p>
                      <a:pPr algn="ctr" fontAlgn="ctr"/>
                      <a:r>
                        <a:rPr lang="en-US" sz="500" u="none" strike="noStrike">
                          <a:effectLst/>
                        </a:rPr>
                        <a:t>Week 15</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11/22-11/25</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417A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700" u="none" strike="noStrike">
                          <a:effectLst/>
                        </a:rPr>
                        <a:t>HOLIDAY</a:t>
                      </a:r>
                      <a:endParaRPr lang="en-US" sz="700" b="1"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700" u="none" strike="noStrike">
                          <a:effectLst/>
                        </a:rPr>
                        <a:t>HOLIDAY</a:t>
                      </a:r>
                      <a:endParaRPr lang="en-US" sz="700" b="1"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851051286"/>
                  </a:ext>
                </a:extLst>
              </a:tr>
              <a:tr h="222881">
                <a:tc>
                  <a:txBody>
                    <a:bodyPr/>
                    <a:lstStyle/>
                    <a:p>
                      <a:pPr algn="ctr" fontAlgn="ctr"/>
                      <a:r>
                        <a:rPr lang="en-US" sz="500" u="none" strike="noStrike">
                          <a:effectLst/>
                        </a:rPr>
                        <a:t>Week 16</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dirty="0">
                          <a:effectLst/>
                        </a:rPr>
                        <a:t>11/28-12/2</a:t>
                      </a:r>
                      <a:endParaRPr lang="en-US" sz="500" b="1" i="0" u="none" strike="noStrike" dirty="0">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08-1300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 09-1230                                    417A 1300-1430</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405L 0700-1900                   Clinical Site - Gr A         </a:t>
                      </a:r>
                      <a:endParaRPr lang="pt-BR" sz="500" b="0" i="0" u="none" strike="noStrike">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875321353"/>
                  </a:ext>
                </a:extLst>
              </a:tr>
              <a:tr h="222881">
                <a:tc>
                  <a:txBody>
                    <a:bodyPr/>
                    <a:lstStyle/>
                    <a:p>
                      <a:pPr algn="ctr" fontAlgn="ctr"/>
                      <a:r>
                        <a:rPr lang="en-US" sz="500" u="none" strike="noStrike">
                          <a:effectLst/>
                        </a:rPr>
                        <a:t>Week 17</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12/5-12/9</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407A 08-1200 Evals</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405L 0700-1900 Clinical Site - Gr B, C</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 09-1100 FINAL                                   417A 1300-1430</a:t>
                      </a:r>
                      <a:endParaRPr lang="pt-BR"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pt-BR" sz="500" u="none" strike="noStrike" dirty="0">
                          <a:effectLst/>
                        </a:rPr>
                        <a:t>405L 0700-1900                   Clinical Site - Gr A         </a:t>
                      </a:r>
                      <a:endParaRPr lang="pt-BR" sz="500" b="0" i="0" u="none" strike="noStrike" dirty="0">
                        <a:solidFill>
                          <a:srgbClr val="C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3691796726"/>
                  </a:ext>
                </a:extLst>
              </a:tr>
              <a:tr h="329015">
                <a:tc>
                  <a:txBody>
                    <a:bodyPr/>
                    <a:lstStyle/>
                    <a:p>
                      <a:pPr algn="ctr" fontAlgn="ctr"/>
                      <a:r>
                        <a:rPr lang="en-US" sz="500" u="none" strike="noStrike">
                          <a:effectLst/>
                        </a:rPr>
                        <a:t>Week 18</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12/12-12/16</a:t>
                      </a:r>
                      <a:endParaRPr lang="en-US" sz="500" b="1" i="0" u="none" strike="noStrike">
                        <a:solidFill>
                          <a:srgbClr val="0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31869B"/>
                        </a:solidFill>
                        <a:effectLst/>
                        <a:latin typeface="Tahoma" panose="020B0604030504040204" pitchFamily="34" charset="0"/>
                      </a:endParaRPr>
                    </a:p>
                  </a:txBody>
                  <a:tcPr marL="0" marR="0" marT="0" marB="0" anchor="ctr"/>
                </a:tc>
                <a:tc>
                  <a:txBody>
                    <a:bodyPr/>
                    <a:lstStyle/>
                    <a:p>
                      <a:pPr algn="ctr" fontAlgn="ctr"/>
                      <a:r>
                        <a:rPr lang="pt-BR" sz="500" u="none" strike="noStrike">
                          <a:effectLst/>
                        </a:rPr>
                        <a:t>405L 0800-1200                    Evals Gr A, B, C </a:t>
                      </a:r>
                      <a:endParaRPr lang="pt-BR"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417A 1300-1430 FINAL</a:t>
                      </a:r>
                      <a:endParaRPr lang="en-US" sz="500" b="0" i="0" u="none" strike="noStrike">
                        <a:solidFill>
                          <a:srgbClr val="C00000"/>
                        </a:solidFill>
                        <a:effectLst/>
                        <a:latin typeface="Tahoma" panose="020B0604030504040204" pitchFamily="34" charset="0"/>
                      </a:endParaRPr>
                    </a:p>
                  </a:txBody>
                  <a:tcPr marL="0" marR="0" marT="0" marB="0" anchor="ctr"/>
                </a:tc>
                <a:tc>
                  <a:txBody>
                    <a:bodyPr/>
                    <a:lstStyle/>
                    <a:p>
                      <a:pPr algn="ctr" fontAlgn="ctr"/>
                      <a:r>
                        <a:rPr lang="en-US" sz="500" u="none" strike="noStrike">
                          <a:effectLst/>
                        </a:rPr>
                        <a:t> </a:t>
                      </a:r>
                      <a:endParaRPr lang="en-US" sz="500" b="0" i="0" u="none" strike="noStrike">
                        <a:solidFill>
                          <a:srgbClr val="900000"/>
                        </a:solidFill>
                        <a:effectLst/>
                        <a:latin typeface="Tahoma" panose="020B0604030504040204" pitchFamily="34" charset="0"/>
                      </a:endParaRPr>
                    </a:p>
                  </a:txBody>
                  <a:tcPr marL="0" marR="0" marT="0" marB="0" anchor="ctr"/>
                </a:tc>
                <a:tc>
                  <a:txBody>
                    <a:bodyPr/>
                    <a:lstStyle/>
                    <a:p>
                      <a:pPr algn="ctr" fontAlgn="ctr"/>
                      <a:r>
                        <a:rPr lang="en-US" sz="500" u="none" strike="noStrike" dirty="0">
                          <a:effectLst/>
                        </a:rPr>
                        <a:t> </a:t>
                      </a:r>
                      <a:endParaRPr lang="en-US" sz="500" b="1" i="0" u="none" strike="noStrike" dirty="0">
                        <a:solidFill>
                          <a:srgbClr val="900000"/>
                        </a:solidFill>
                        <a:effectLst/>
                        <a:latin typeface="Tahoma" panose="020B0604030504040204" pitchFamily="34" charset="0"/>
                      </a:endParaRPr>
                    </a:p>
                  </a:txBody>
                  <a:tcPr marL="0" marR="0" marT="0" marB="0" anchor="ctr"/>
                </a:tc>
                <a:extLst>
                  <a:ext uri="{0D108BD9-81ED-4DB2-BD59-A6C34878D82A}">
                    <a16:rowId xmlns:a16="http://schemas.microsoft.com/office/drawing/2014/main" val="169086775"/>
                  </a:ext>
                </a:extLst>
              </a:tr>
            </a:tbl>
          </a:graphicData>
        </a:graphic>
      </p:graphicFrame>
      <p:sp>
        <p:nvSpPr>
          <p:cNvPr id="3" name="Rectangle 2">
            <a:extLst>
              <a:ext uri="{FF2B5EF4-FFF2-40B4-BE49-F238E27FC236}">
                <a16:creationId xmlns:a16="http://schemas.microsoft.com/office/drawing/2014/main" id="{7B8B4A68-E8DB-0ED8-EFD1-A93F64D4B34E}"/>
              </a:ext>
            </a:extLst>
          </p:cNvPr>
          <p:cNvSpPr/>
          <p:nvPr/>
        </p:nvSpPr>
        <p:spPr>
          <a:xfrm rot="19740415">
            <a:off x="2762615" y="6569936"/>
            <a:ext cx="11757220" cy="92333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5400" b="1" cap="none" spc="0" baseline="0" dirty="0">
                <a:ln w="12700">
                  <a:solidFill>
                    <a:schemeClr val="accent5"/>
                  </a:solidFill>
                  <a:prstDash val="solid"/>
                </a:ln>
                <a:pattFill prst="ltDnDiag">
                  <a:fgClr>
                    <a:schemeClr val="accent5">
                      <a:lumMod val="60000"/>
                      <a:lumOff val="40000"/>
                    </a:schemeClr>
                  </a:fgClr>
                  <a:bgClr>
                    <a:schemeClr val="bg1"/>
                  </a:bgClr>
                </a:pattFill>
                <a:effectLst/>
              </a:rPr>
              <a:t> </a:t>
            </a:r>
            <a:endPar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extLst>
      <p:ext uri="{BB962C8B-B14F-4D97-AF65-F5344CB8AC3E}">
        <p14:creationId xmlns:p14="http://schemas.microsoft.com/office/powerpoint/2010/main" val="3785440835"/>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833</TotalTime>
  <Words>1122</Words>
  <Application>Microsoft Office PowerPoint</Application>
  <PresentationFormat>Letter Paper (8.5x11 in)</PresentationFormat>
  <Paragraphs>326</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Source Sans Pro</vt:lpstr>
      <vt:lpstr>Tahoma</vt:lpstr>
      <vt:lpstr>Times New Roman</vt:lpstr>
      <vt:lpstr>Verdana</vt:lpstr>
      <vt:lpstr>Wingdings</vt:lpstr>
      <vt:lpstr>Blends</vt:lpstr>
      <vt:lpstr>CHAFFEY COLLEGE  VOCATIONAL NURSING PROGRAM</vt:lpstr>
      <vt:lpstr>LVN Job Outlook</vt:lpstr>
      <vt:lpstr>Chaffey College Vocational Nursing</vt:lpstr>
      <vt:lpstr>Admission Requirements</vt:lpstr>
      <vt:lpstr>PRE-REQUISITES</vt:lpstr>
      <vt:lpstr>APPLICATION TO THE VN PROGRAM</vt:lpstr>
      <vt:lpstr>UNIFORM POLICY</vt:lpstr>
      <vt:lpstr>ATTENDANCE POLICY</vt:lpstr>
      <vt:lpstr>PowerPoint Presentation</vt:lpstr>
      <vt:lpstr>TIME MANAGEMENT</vt:lpstr>
      <vt:lpstr>COSTS</vt:lpstr>
      <vt:lpstr>Misc Information</vt:lpstr>
      <vt:lpstr>Questions?</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SURGICAL  NURSING ASSISTANT  AND  VOCATIONAL NURSING PROGRAMS</dc:title>
  <dc:creator>Sandra.Clay</dc:creator>
  <cp:lastModifiedBy>Shelley Eckvahl</cp:lastModifiedBy>
  <cp:revision>27</cp:revision>
  <cp:lastPrinted>2021-07-07T17:12:11Z</cp:lastPrinted>
  <dcterms:created xsi:type="dcterms:W3CDTF">2003-07-30T17:32:41Z</dcterms:created>
  <dcterms:modified xsi:type="dcterms:W3CDTF">2023-09-13T16:02:21Z</dcterms:modified>
</cp:coreProperties>
</file>