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71" r:id="rId1"/>
  </p:sldMasterIdLst>
  <p:notesMasterIdLst>
    <p:notesMasterId r:id="rId29"/>
  </p:notesMasterIdLst>
  <p:sldIdLst>
    <p:sldId id="256" r:id="rId2"/>
    <p:sldId id="257" r:id="rId3"/>
    <p:sldId id="258" r:id="rId4"/>
    <p:sldId id="259" r:id="rId5"/>
    <p:sldId id="260" r:id="rId6"/>
    <p:sldId id="261" r:id="rId7"/>
    <p:sldId id="265" r:id="rId8"/>
    <p:sldId id="268" r:id="rId9"/>
    <p:sldId id="269" r:id="rId10"/>
    <p:sldId id="328" r:id="rId11"/>
    <p:sldId id="271" r:id="rId12"/>
    <p:sldId id="272" r:id="rId13"/>
    <p:sldId id="273" r:id="rId14"/>
    <p:sldId id="274" r:id="rId15"/>
    <p:sldId id="266" r:id="rId16"/>
    <p:sldId id="263" r:id="rId17"/>
    <p:sldId id="275" r:id="rId18"/>
    <p:sldId id="279" r:id="rId19"/>
    <p:sldId id="278" r:id="rId20"/>
    <p:sldId id="330" r:id="rId21"/>
    <p:sldId id="329" r:id="rId22"/>
    <p:sldId id="331" r:id="rId23"/>
    <p:sldId id="280" r:id="rId24"/>
    <p:sldId id="333" r:id="rId25"/>
    <p:sldId id="332" r:id="rId26"/>
    <p:sldId id="282" r:id="rId27"/>
    <p:sldId id="281" r:id="rId28"/>
  </p:sldIdLst>
  <p:sldSz cx="12192000" cy="6858000"/>
  <p:notesSz cx="6934200" cy="9220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0405E"/>
    <a:srgbClr val="B01513"/>
    <a:srgbClr val="95B0A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CF11E1-1583-5737-3AB0-11EF419D5075}" v="57" dt="2022-12-05T16:39:45.088"/>
    <p1510:client id="{C3638506-F748-742F-33B0-5093D010E26B}" v="2" dt="2022-10-26T02:23:18.0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41482" autoAdjust="0"/>
    <p:restoredTop sz="94660"/>
  </p:normalViewPr>
  <p:slideViewPr>
    <p:cSldViewPr snapToGrid="0">
      <p:cViewPr varScale="1">
        <p:scale>
          <a:sx n="103" d="100"/>
          <a:sy n="103" d="100"/>
        </p:scale>
        <p:origin x="114" y="3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CFFB6C1-13A4-4F9C-ACB0-AF74118D6FED}" type="doc">
      <dgm:prSet loTypeId="urn:microsoft.com/office/officeart/2016/7/layout/VerticalHollowActionList" loCatId="List" qsTypeId="urn:microsoft.com/office/officeart/2005/8/quickstyle/simple3" qsCatId="simple" csTypeId="urn:microsoft.com/office/officeart/2005/8/colors/colorful1" csCatId="colorful" phldr="1"/>
      <dgm:spPr/>
      <dgm:t>
        <a:bodyPr/>
        <a:lstStyle/>
        <a:p>
          <a:endParaRPr lang="en-US"/>
        </a:p>
      </dgm:t>
    </dgm:pt>
    <dgm:pt modelId="{B00AC600-B38C-4A88-B856-6CC19952065D}">
      <dgm:prSet/>
      <dgm:spPr/>
      <dgm:t>
        <a:bodyPr/>
        <a:lstStyle/>
        <a:p>
          <a:endParaRPr lang="en-US" dirty="0"/>
        </a:p>
      </dgm:t>
    </dgm:pt>
    <dgm:pt modelId="{6AF2D32E-8F94-4A69-90CC-E112C3DF2A1D}" type="parTrans" cxnId="{3742F4E4-A4A5-483C-82FE-A6B542B21421}">
      <dgm:prSet/>
      <dgm:spPr/>
      <dgm:t>
        <a:bodyPr/>
        <a:lstStyle/>
        <a:p>
          <a:endParaRPr lang="en-US"/>
        </a:p>
      </dgm:t>
    </dgm:pt>
    <dgm:pt modelId="{462C20E8-ACFC-46C9-86FB-A244399384DD}" type="sibTrans" cxnId="{3742F4E4-A4A5-483C-82FE-A6B542B21421}">
      <dgm:prSet phldrT="2" phldr="0"/>
      <dgm:spPr/>
      <dgm:t>
        <a:bodyPr/>
        <a:lstStyle/>
        <a:p>
          <a:endParaRPr lang="en-US"/>
        </a:p>
      </dgm:t>
    </dgm:pt>
    <dgm:pt modelId="{E31FE5D0-CD10-4E8D-82F7-CF2D197432C9}">
      <dgm:prSet custT="1"/>
      <dgm:spPr/>
      <dgm:t>
        <a:bodyPr/>
        <a:lstStyle/>
        <a:p>
          <a:r>
            <a:rPr lang="en-US" sz="1800" dirty="0"/>
            <a:t>2-3 semester program following transition class NURADN 3/3L</a:t>
          </a:r>
        </a:p>
      </dgm:t>
    </dgm:pt>
    <dgm:pt modelId="{9467520F-16CC-47AC-AB1D-7A35F6351979}" type="parTrans" cxnId="{77963793-D6A2-47BC-98F7-587FB74630DD}">
      <dgm:prSet/>
      <dgm:spPr/>
      <dgm:t>
        <a:bodyPr/>
        <a:lstStyle/>
        <a:p>
          <a:endParaRPr lang="en-US"/>
        </a:p>
      </dgm:t>
    </dgm:pt>
    <dgm:pt modelId="{7799F2BD-47F1-442C-9171-CB325A55C4B8}" type="sibTrans" cxnId="{77963793-D6A2-47BC-98F7-587FB74630DD}">
      <dgm:prSet/>
      <dgm:spPr/>
      <dgm:t>
        <a:bodyPr/>
        <a:lstStyle/>
        <a:p>
          <a:endParaRPr lang="en-US"/>
        </a:p>
      </dgm:t>
    </dgm:pt>
    <dgm:pt modelId="{3F4C1D77-31F4-4339-85BC-12D1C99CC4EC}">
      <dgm:prSet/>
      <dgm:spPr/>
      <dgm:t>
        <a:bodyPr/>
        <a:lstStyle/>
        <a:p>
          <a:endParaRPr lang="en-US" dirty="0"/>
        </a:p>
      </dgm:t>
    </dgm:pt>
    <dgm:pt modelId="{FF8DA0C3-6685-4840-B8E2-3CA49B7880E4}" type="parTrans" cxnId="{E7CA6DB9-3EB2-4F6D-849F-900369CC3C9A}">
      <dgm:prSet/>
      <dgm:spPr/>
      <dgm:t>
        <a:bodyPr/>
        <a:lstStyle/>
        <a:p>
          <a:endParaRPr lang="en-US"/>
        </a:p>
      </dgm:t>
    </dgm:pt>
    <dgm:pt modelId="{28678803-241E-4DDA-87C1-6E89149C96FF}" type="sibTrans" cxnId="{E7CA6DB9-3EB2-4F6D-849F-900369CC3C9A}">
      <dgm:prSet phldrT="4" phldr="0"/>
      <dgm:spPr/>
      <dgm:t>
        <a:bodyPr/>
        <a:lstStyle/>
        <a:p>
          <a:endParaRPr lang="en-US"/>
        </a:p>
      </dgm:t>
    </dgm:pt>
    <dgm:pt modelId="{C7221E98-56C2-41BA-BCE0-627BE57C5E51}">
      <dgm:prSet/>
      <dgm:spPr/>
      <dgm:t>
        <a:bodyPr/>
        <a:lstStyle/>
        <a:p>
          <a:endParaRPr lang="en-US" dirty="0"/>
        </a:p>
      </dgm:t>
    </dgm:pt>
    <dgm:pt modelId="{2D59275C-1BCA-4AF8-ACE7-675AB92646AA}" type="parTrans" cxnId="{C61E3963-46CC-47C8-94AA-45A2FF639989}">
      <dgm:prSet/>
      <dgm:spPr/>
      <dgm:t>
        <a:bodyPr/>
        <a:lstStyle/>
        <a:p>
          <a:endParaRPr lang="en-US"/>
        </a:p>
      </dgm:t>
    </dgm:pt>
    <dgm:pt modelId="{9B353AD5-4F16-454C-95A3-32A5F8824430}" type="sibTrans" cxnId="{C61E3963-46CC-47C8-94AA-45A2FF639989}">
      <dgm:prSet phldrT="5" phldr="0"/>
      <dgm:spPr/>
      <dgm:t>
        <a:bodyPr/>
        <a:lstStyle/>
        <a:p>
          <a:endParaRPr lang="en-US"/>
        </a:p>
      </dgm:t>
    </dgm:pt>
    <dgm:pt modelId="{0148DC9A-27FF-4556-80E1-A82E1CED32DE}">
      <dgm:prSet/>
      <dgm:spPr/>
      <dgm:t>
        <a:bodyPr/>
        <a:lstStyle/>
        <a:p>
          <a:endParaRPr lang="en-US" dirty="0"/>
        </a:p>
      </dgm:t>
    </dgm:pt>
    <dgm:pt modelId="{B8938BD5-715B-4DFF-8DF8-77563F4CC936}" type="sibTrans" cxnId="{0FF3CE14-8F1A-440E-A258-E0B1449276DA}">
      <dgm:prSet phldrT="1" phldr="0"/>
      <dgm:spPr/>
      <dgm:t>
        <a:bodyPr/>
        <a:lstStyle/>
        <a:p>
          <a:endParaRPr lang="en-US"/>
        </a:p>
      </dgm:t>
    </dgm:pt>
    <dgm:pt modelId="{A9E075CB-76F3-4C27-A6E3-F031DE99D805}" type="parTrans" cxnId="{0FF3CE14-8F1A-440E-A258-E0B1449276DA}">
      <dgm:prSet/>
      <dgm:spPr/>
      <dgm:t>
        <a:bodyPr/>
        <a:lstStyle/>
        <a:p>
          <a:endParaRPr lang="en-US"/>
        </a:p>
      </dgm:t>
    </dgm:pt>
    <dgm:pt modelId="{F15807ED-4AF2-48B3-BAC5-E5411A100712}">
      <dgm:prSet custT="1"/>
      <dgm:spPr/>
      <dgm:t>
        <a:bodyPr/>
        <a:lstStyle/>
        <a:p>
          <a:r>
            <a:rPr lang="en-US" sz="1800" dirty="0"/>
            <a:t>4 semester program after prerequisite courses completed</a:t>
          </a:r>
        </a:p>
      </dgm:t>
    </dgm:pt>
    <dgm:pt modelId="{94165AD9-8B7B-4664-932E-21CEAA82ABC5}" type="sibTrans" cxnId="{68279FD7-0B93-41CE-B837-B5A794FF849B}">
      <dgm:prSet/>
      <dgm:spPr/>
      <dgm:t>
        <a:bodyPr/>
        <a:lstStyle/>
        <a:p>
          <a:endParaRPr lang="en-US"/>
        </a:p>
      </dgm:t>
    </dgm:pt>
    <dgm:pt modelId="{0E8F55D0-D45D-4B06-B829-EDABDF680F94}" type="parTrans" cxnId="{68279FD7-0B93-41CE-B837-B5A794FF849B}">
      <dgm:prSet/>
      <dgm:spPr/>
      <dgm:t>
        <a:bodyPr/>
        <a:lstStyle/>
        <a:p>
          <a:endParaRPr lang="en-US"/>
        </a:p>
      </dgm:t>
    </dgm:pt>
    <dgm:pt modelId="{34CBE330-101F-4214-8294-DAE7BDBD665D}">
      <dgm:prSet custT="1"/>
      <dgm:spPr/>
      <dgm:t>
        <a:bodyPr/>
        <a:lstStyle/>
        <a:p>
          <a:r>
            <a:rPr lang="en-US" sz="1800" b="1" dirty="0"/>
            <a:t>Associate’s degree in Nursing (ADN) </a:t>
          </a:r>
        </a:p>
      </dgm:t>
    </dgm:pt>
    <dgm:pt modelId="{EEF5120D-2060-43A3-AE37-75373EBC829A}" type="parTrans" cxnId="{F734B463-6B7E-4F19-97B8-7E8678AE0B8B}">
      <dgm:prSet/>
      <dgm:spPr/>
      <dgm:t>
        <a:bodyPr/>
        <a:lstStyle/>
        <a:p>
          <a:endParaRPr lang="en-US"/>
        </a:p>
      </dgm:t>
    </dgm:pt>
    <dgm:pt modelId="{02773FE3-3873-43B3-AA51-32144B94A410}" type="sibTrans" cxnId="{F734B463-6B7E-4F19-97B8-7E8678AE0B8B}">
      <dgm:prSet/>
      <dgm:spPr/>
      <dgm:t>
        <a:bodyPr/>
        <a:lstStyle/>
        <a:p>
          <a:endParaRPr lang="en-US"/>
        </a:p>
      </dgm:t>
    </dgm:pt>
    <dgm:pt modelId="{DFAD47EA-174A-4E58-932E-C835DFCA5071}">
      <dgm:prSet custT="1"/>
      <dgm:spPr/>
      <dgm:t>
        <a:bodyPr/>
        <a:lstStyle/>
        <a:p>
          <a:r>
            <a:rPr lang="en-US" sz="1800" b="1" dirty="0"/>
            <a:t>LVN to RN Degree Option</a:t>
          </a:r>
        </a:p>
      </dgm:t>
    </dgm:pt>
    <dgm:pt modelId="{696F8083-5786-4483-ACF9-C8B06CAFC5C2}" type="parTrans" cxnId="{FC0A365C-04C4-47D9-8FD2-AF0B4185C30F}">
      <dgm:prSet/>
      <dgm:spPr/>
      <dgm:t>
        <a:bodyPr/>
        <a:lstStyle/>
        <a:p>
          <a:endParaRPr lang="en-US"/>
        </a:p>
      </dgm:t>
    </dgm:pt>
    <dgm:pt modelId="{8B4E3132-514E-4D25-9192-D2E236CAA45A}" type="sibTrans" cxnId="{FC0A365C-04C4-47D9-8FD2-AF0B4185C30F}">
      <dgm:prSet/>
      <dgm:spPr/>
      <dgm:t>
        <a:bodyPr/>
        <a:lstStyle/>
        <a:p>
          <a:endParaRPr lang="en-US"/>
        </a:p>
      </dgm:t>
    </dgm:pt>
    <dgm:pt modelId="{37ECA4ED-81B9-40AB-9384-51080C843244}">
      <dgm:prSet custT="1"/>
      <dgm:spPr/>
      <dgm:t>
        <a:bodyPr/>
        <a:lstStyle/>
        <a:p>
          <a:r>
            <a:rPr lang="en-US" sz="1800" b="1" dirty="0"/>
            <a:t>Advanced Placement Military Option</a:t>
          </a:r>
        </a:p>
        <a:p>
          <a:r>
            <a:rPr lang="en-US" sz="1800" dirty="0"/>
            <a:t>	Advanced placement based on past military medical background</a:t>
          </a:r>
        </a:p>
      </dgm:t>
    </dgm:pt>
    <dgm:pt modelId="{59FE9832-2AFD-45CA-823D-C9618DEE2C8F}" type="parTrans" cxnId="{77B9004F-7342-4B81-8C32-02DFB95EA1DF}">
      <dgm:prSet/>
      <dgm:spPr/>
      <dgm:t>
        <a:bodyPr/>
        <a:lstStyle/>
        <a:p>
          <a:endParaRPr lang="en-US"/>
        </a:p>
      </dgm:t>
    </dgm:pt>
    <dgm:pt modelId="{72B15BFD-A2D4-4A1B-9BFC-12B0C9847763}" type="sibTrans" cxnId="{77B9004F-7342-4B81-8C32-02DFB95EA1DF}">
      <dgm:prSet/>
      <dgm:spPr/>
      <dgm:t>
        <a:bodyPr/>
        <a:lstStyle/>
        <a:p>
          <a:endParaRPr lang="en-US"/>
        </a:p>
      </dgm:t>
    </dgm:pt>
    <dgm:pt modelId="{44D75CE2-A266-46D7-A63D-31C61D1DA964}">
      <dgm:prSet custT="1"/>
      <dgm:spPr/>
      <dgm:t>
        <a:bodyPr/>
        <a:lstStyle/>
        <a:p>
          <a:r>
            <a:rPr lang="en-US" sz="1800" dirty="0"/>
            <a:t>Successful completion of these programs will allow you to take the state exam (NCLEX) for licensure as a Registered Nurse in the State of California. </a:t>
          </a:r>
        </a:p>
      </dgm:t>
    </dgm:pt>
    <dgm:pt modelId="{5D9CE0F0-9039-4DF9-8DDB-8F0D9E1620A2}" type="parTrans" cxnId="{953CBCEB-05B4-4A55-BA6B-C86C422D3231}">
      <dgm:prSet/>
      <dgm:spPr/>
      <dgm:t>
        <a:bodyPr/>
        <a:lstStyle/>
        <a:p>
          <a:endParaRPr lang="en-US"/>
        </a:p>
      </dgm:t>
    </dgm:pt>
    <dgm:pt modelId="{AB5B1E5D-AB0E-4CDC-9BAF-135D37FE43B3}" type="sibTrans" cxnId="{953CBCEB-05B4-4A55-BA6B-C86C422D3231}">
      <dgm:prSet/>
      <dgm:spPr/>
      <dgm:t>
        <a:bodyPr/>
        <a:lstStyle/>
        <a:p>
          <a:endParaRPr lang="en-US"/>
        </a:p>
      </dgm:t>
    </dgm:pt>
    <dgm:pt modelId="{5DAC5FC1-D209-4B47-9730-A9ACEE8FCEDA}" type="pres">
      <dgm:prSet presAssocID="{CCFFB6C1-13A4-4F9C-ACB0-AF74118D6FED}" presName="Name0" presStyleCnt="0">
        <dgm:presLayoutVars>
          <dgm:dir/>
          <dgm:animLvl val="lvl"/>
          <dgm:resizeHandles val="exact"/>
        </dgm:presLayoutVars>
      </dgm:prSet>
      <dgm:spPr/>
    </dgm:pt>
    <dgm:pt modelId="{782DAA24-6AE6-454A-B9EC-AF768E233BEA}" type="pres">
      <dgm:prSet presAssocID="{0148DC9A-27FF-4556-80E1-A82E1CED32DE}" presName="linNode" presStyleCnt="0"/>
      <dgm:spPr/>
    </dgm:pt>
    <dgm:pt modelId="{1957EE85-43D9-4550-BBA3-D7080A89A9F8}" type="pres">
      <dgm:prSet presAssocID="{0148DC9A-27FF-4556-80E1-A82E1CED32DE}" presName="parentText" presStyleLbl="solidFgAcc1" presStyleIdx="0" presStyleCnt="4">
        <dgm:presLayoutVars>
          <dgm:chMax val="1"/>
          <dgm:bulletEnabled/>
        </dgm:presLayoutVars>
      </dgm:prSet>
      <dgm:spPr/>
    </dgm:pt>
    <dgm:pt modelId="{EC9D5861-6B7F-44E3-A042-3A17E3ACEB7A}" type="pres">
      <dgm:prSet presAssocID="{0148DC9A-27FF-4556-80E1-A82E1CED32DE}" presName="descendantText" presStyleLbl="alignNode1" presStyleIdx="0" presStyleCnt="4">
        <dgm:presLayoutVars>
          <dgm:bulletEnabled/>
        </dgm:presLayoutVars>
      </dgm:prSet>
      <dgm:spPr/>
    </dgm:pt>
    <dgm:pt modelId="{019379BF-228B-499C-A215-DDADEB1FA949}" type="pres">
      <dgm:prSet presAssocID="{B8938BD5-715B-4DFF-8DF8-77563F4CC936}" presName="sp" presStyleCnt="0"/>
      <dgm:spPr/>
    </dgm:pt>
    <dgm:pt modelId="{C77796C0-3EF9-47CE-84F0-3E0C377B7240}" type="pres">
      <dgm:prSet presAssocID="{B00AC600-B38C-4A88-B856-6CC19952065D}" presName="linNode" presStyleCnt="0"/>
      <dgm:spPr/>
    </dgm:pt>
    <dgm:pt modelId="{DE06FBAF-66EB-4187-B6B8-03EF64E06755}" type="pres">
      <dgm:prSet presAssocID="{B00AC600-B38C-4A88-B856-6CC19952065D}" presName="parentText" presStyleLbl="solidFgAcc1" presStyleIdx="1" presStyleCnt="4">
        <dgm:presLayoutVars>
          <dgm:chMax val="1"/>
          <dgm:bulletEnabled/>
        </dgm:presLayoutVars>
      </dgm:prSet>
      <dgm:spPr/>
    </dgm:pt>
    <dgm:pt modelId="{7B5236D3-F951-4E10-9D50-E743E5DF35F1}" type="pres">
      <dgm:prSet presAssocID="{B00AC600-B38C-4A88-B856-6CC19952065D}" presName="descendantText" presStyleLbl="alignNode1" presStyleIdx="1" presStyleCnt="4">
        <dgm:presLayoutVars>
          <dgm:bulletEnabled/>
        </dgm:presLayoutVars>
      </dgm:prSet>
      <dgm:spPr/>
    </dgm:pt>
    <dgm:pt modelId="{46FF79D5-85D1-44BD-A78B-4F4B0EA6C420}" type="pres">
      <dgm:prSet presAssocID="{462C20E8-ACFC-46C9-86FB-A244399384DD}" presName="sp" presStyleCnt="0"/>
      <dgm:spPr/>
    </dgm:pt>
    <dgm:pt modelId="{5647BC86-D757-40F6-922D-F7463A8F4E44}" type="pres">
      <dgm:prSet presAssocID="{3F4C1D77-31F4-4339-85BC-12D1C99CC4EC}" presName="linNode" presStyleCnt="0"/>
      <dgm:spPr/>
    </dgm:pt>
    <dgm:pt modelId="{35B1563B-C6E2-4B6D-BCB0-49D16976698E}" type="pres">
      <dgm:prSet presAssocID="{3F4C1D77-31F4-4339-85BC-12D1C99CC4EC}" presName="parentText" presStyleLbl="solidFgAcc1" presStyleIdx="2" presStyleCnt="4">
        <dgm:presLayoutVars>
          <dgm:chMax val="1"/>
          <dgm:bulletEnabled/>
        </dgm:presLayoutVars>
      </dgm:prSet>
      <dgm:spPr/>
    </dgm:pt>
    <dgm:pt modelId="{AE37853F-F449-416A-BFFF-9F30BE11402A}" type="pres">
      <dgm:prSet presAssocID="{3F4C1D77-31F4-4339-85BC-12D1C99CC4EC}" presName="descendantText" presStyleLbl="alignNode1" presStyleIdx="2" presStyleCnt="4">
        <dgm:presLayoutVars>
          <dgm:bulletEnabled/>
        </dgm:presLayoutVars>
      </dgm:prSet>
      <dgm:spPr/>
    </dgm:pt>
    <dgm:pt modelId="{C0B89B3D-967A-4133-BD1E-6D20140A9DAE}" type="pres">
      <dgm:prSet presAssocID="{28678803-241E-4DDA-87C1-6E89149C96FF}" presName="sp" presStyleCnt="0"/>
      <dgm:spPr/>
    </dgm:pt>
    <dgm:pt modelId="{1AB44AD8-E9DA-4E50-88FA-855915A9D1CB}" type="pres">
      <dgm:prSet presAssocID="{C7221E98-56C2-41BA-BCE0-627BE57C5E51}" presName="linNode" presStyleCnt="0"/>
      <dgm:spPr/>
    </dgm:pt>
    <dgm:pt modelId="{80166F50-DD72-4BC5-962A-BF60CE8E38F8}" type="pres">
      <dgm:prSet presAssocID="{C7221E98-56C2-41BA-BCE0-627BE57C5E51}" presName="parentText" presStyleLbl="solidFgAcc1" presStyleIdx="3" presStyleCnt="4">
        <dgm:presLayoutVars>
          <dgm:chMax val="1"/>
          <dgm:bulletEnabled/>
        </dgm:presLayoutVars>
      </dgm:prSet>
      <dgm:spPr/>
    </dgm:pt>
    <dgm:pt modelId="{7C18DA7D-ED0F-4094-9A42-920207186E84}" type="pres">
      <dgm:prSet presAssocID="{C7221E98-56C2-41BA-BCE0-627BE57C5E51}" presName="descendantText" presStyleLbl="alignNode1" presStyleIdx="3" presStyleCnt="4">
        <dgm:presLayoutVars>
          <dgm:bulletEnabled/>
        </dgm:presLayoutVars>
      </dgm:prSet>
      <dgm:spPr/>
    </dgm:pt>
  </dgm:ptLst>
  <dgm:cxnLst>
    <dgm:cxn modelId="{1058A211-FA68-4909-B015-5EAAE400BAC7}" type="presOf" srcId="{E31FE5D0-CD10-4E8D-82F7-CF2D197432C9}" destId="{7B5236D3-F951-4E10-9D50-E743E5DF35F1}" srcOrd="0" destOrd="1" presId="urn:microsoft.com/office/officeart/2016/7/layout/VerticalHollowActionList"/>
    <dgm:cxn modelId="{0FF3CE14-8F1A-440E-A258-E0B1449276DA}" srcId="{CCFFB6C1-13A4-4F9C-ACB0-AF74118D6FED}" destId="{0148DC9A-27FF-4556-80E1-A82E1CED32DE}" srcOrd="0" destOrd="0" parTransId="{A9E075CB-76F3-4C27-A6E3-F031DE99D805}" sibTransId="{B8938BD5-715B-4DFF-8DF8-77563F4CC936}"/>
    <dgm:cxn modelId="{D6714727-5541-49A5-A203-1D6AE23993EE}" type="presOf" srcId="{DFAD47EA-174A-4E58-932E-C835DFCA5071}" destId="{7B5236D3-F951-4E10-9D50-E743E5DF35F1}" srcOrd="0" destOrd="0" presId="urn:microsoft.com/office/officeart/2016/7/layout/VerticalHollowActionList"/>
    <dgm:cxn modelId="{3BD63E2E-8095-4C22-9C97-98A053518766}" type="presOf" srcId="{F15807ED-4AF2-48B3-BAC5-E5411A100712}" destId="{EC9D5861-6B7F-44E3-A042-3A17E3ACEB7A}" srcOrd="0" destOrd="1" presId="urn:microsoft.com/office/officeart/2016/7/layout/VerticalHollowActionList"/>
    <dgm:cxn modelId="{2912A336-EEF1-4603-B5C3-51E552BCCA0B}" type="presOf" srcId="{CCFFB6C1-13A4-4F9C-ACB0-AF74118D6FED}" destId="{5DAC5FC1-D209-4B47-9730-A9ACEE8FCEDA}" srcOrd="0" destOrd="0" presId="urn:microsoft.com/office/officeart/2016/7/layout/VerticalHollowActionList"/>
    <dgm:cxn modelId="{FC0A365C-04C4-47D9-8FD2-AF0B4185C30F}" srcId="{B00AC600-B38C-4A88-B856-6CC19952065D}" destId="{DFAD47EA-174A-4E58-932E-C835DFCA5071}" srcOrd="0" destOrd="0" parTransId="{696F8083-5786-4483-ACF9-C8B06CAFC5C2}" sibTransId="{8B4E3132-514E-4D25-9192-D2E236CAA45A}"/>
    <dgm:cxn modelId="{C61E3963-46CC-47C8-94AA-45A2FF639989}" srcId="{CCFFB6C1-13A4-4F9C-ACB0-AF74118D6FED}" destId="{C7221E98-56C2-41BA-BCE0-627BE57C5E51}" srcOrd="3" destOrd="0" parTransId="{2D59275C-1BCA-4AF8-ACE7-675AB92646AA}" sibTransId="{9B353AD5-4F16-454C-95A3-32A5F8824430}"/>
    <dgm:cxn modelId="{F734B463-6B7E-4F19-97B8-7E8678AE0B8B}" srcId="{0148DC9A-27FF-4556-80E1-A82E1CED32DE}" destId="{34CBE330-101F-4214-8294-DAE7BDBD665D}" srcOrd="0" destOrd="0" parTransId="{EEF5120D-2060-43A3-AE37-75373EBC829A}" sibTransId="{02773FE3-3873-43B3-AA51-32144B94A410}"/>
    <dgm:cxn modelId="{24D49849-41C5-4BD7-AA58-00D943F3DEC2}" type="presOf" srcId="{34CBE330-101F-4214-8294-DAE7BDBD665D}" destId="{EC9D5861-6B7F-44E3-A042-3A17E3ACEB7A}" srcOrd="0" destOrd="0" presId="urn:microsoft.com/office/officeart/2016/7/layout/VerticalHollowActionList"/>
    <dgm:cxn modelId="{77B9004F-7342-4B81-8C32-02DFB95EA1DF}" srcId="{3F4C1D77-31F4-4339-85BC-12D1C99CC4EC}" destId="{37ECA4ED-81B9-40AB-9384-51080C843244}" srcOrd="0" destOrd="0" parTransId="{59FE9832-2AFD-45CA-823D-C9618DEE2C8F}" sibTransId="{72B15BFD-A2D4-4A1B-9BFC-12B0C9847763}"/>
    <dgm:cxn modelId="{36D38C72-CC89-4390-8C3B-4ABFB2917820}" type="presOf" srcId="{B00AC600-B38C-4A88-B856-6CC19952065D}" destId="{DE06FBAF-66EB-4187-B6B8-03EF64E06755}" srcOrd="0" destOrd="0" presId="urn:microsoft.com/office/officeart/2016/7/layout/VerticalHollowActionList"/>
    <dgm:cxn modelId="{77963793-D6A2-47BC-98F7-587FB74630DD}" srcId="{B00AC600-B38C-4A88-B856-6CC19952065D}" destId="{E31FE5D0-CD10-4E8D-82F7-CF2D197432C9}" srcOrd="1" destOrd="0" parTransId="{9467520F-16CC-47AC-AB1D-7A35F6351979}" sibTransId="{7799F2BD-47F1-442C-9171-CB325A55C4B8}"/>
    <dgm:cxn modelId="{E7CA6DB9-3EB2-4F6D-849F-900369CC3C9A}" srcId="{CCFFB6C1-13A4-4F9C-ACB0-AF74118D6FED}" destId="{3F4C1D77-31F4-4339-85BC-12D1C99CC4EC}" srcOrd="2" destOrd="0" parTransId="{FF8DA0C3-6685-4840-B8E2-3CA49B7880E4}" sibTransId="{28678803-241E-4DDA-87C1-6E89149C96FF}"/>
    <dgm:cxn modelId="{72E187C7-B567-4196-B532-185A82CED80B}" type="presOf" srcId="{44D75CE2-A266-46D7-A63D-31C61D1DA964}" destId="{7C18DA7D-ED0F-4094-9A42-920207186E84}" srcOrd="0" destOrd="0" presId="urn:microsoft.com/office/officeart/2016/7/layout/VerticalHollowActionList"/>
    <dgm:cxn modelId="{5C5F42CC-AACF-4801-A31C-0100A67B3B53}" type="presOf" srcId="{0148DC9A-27FF-4556-80E1-A82E1CED32DE}" destId="{1957EE85-43D9-4550-BBA3-D7080A89A9F8}" srcOrd="0" destOrd="0" presId="urn:microsoft.com/office/officeart/2016/7/layout/VerticalHollowActionList"/>
    <dgm:cxn modelId="{643560CE-1C3F-4828-A0F1-8AE5E069F79C}" type="presOf" srcId="{37ECA4ED-81B9-40AB-9384-51080C843244}" destId="{AE37853F-F449-416A-BFFF-9F30BE11402A}" srcOrd="0" destOrd="0" presId="urn:microsoft.com/office/officeart/2016/7/layout/VerticalHollowActionList"/>
    <dgm:cxn modelId="{68279FD7-0B93-41CE-B837-B5A794FF849B}" srcId="{0148DC9A-27FF-4556-80E1-A82E1CED32DE}" destId="{F15807ED-4AF2-48B3-BAC5-E5411A100712}" srcOrd="1" destOrd="0" parTransId="{0E8F55D0-D45D-4B06-B829-EDABDF680F94}" sibTransId="{94165AD9-8B7B-4664-932E-21CEAA82ABC5}"/>
    <dgm:cxn modelId="{51146BDA-A269-4115-B6B7-F6F7B7056732}" type="presOf" srcId="{C7221E98-56C2-41BA-BCE0-627BE57C5E51}" destId="{80166F50-DD72-4BC5-962A-BF60CE8E38F8}" srcOrd="0" destOrd="0" presId="urn:microsoft.com/office/officeart/2016/7/layout/VerticalHollowActionList"/>
    <dgm:cxn modelId="{3742F4E4-A4A5-483C-82FE-A6B542B21421}" srcId="{CCFFB6C1-13A4-4F9C-ACB0-AF74118D6FED}" destId="{B00AC600-B38C-4A88-B856-6CC19952065D}" srcOrd="1" destOrd="0" parTransId="{6AF2D32E-8F94-4A69-90CC-E112C3DF2A1D}" sibTransId="{462C20E8-ACFC-46C9-86FB-A244399384DD}"/>
    <dgm:cxn modelId="{953CBCEB-05B4-4A55-BA6B-C86C422D3231}" srcId="{C7221E98-56C2-41BA-BCE0-627BE57C5E51}" destId="{44D75CE2-A266-46D7-A63D-31C61D1DA964}" srcOrd="0" destOrd="0" parTransId="{5D9CE0F0-9039-4DF9-8DDB-8F0D9E1620A2}" sibTransId="{AB5B1E5D-AB0E-4CDC-9BAF-135D37FE43B3}"/>
    <dgm:cxn modelId="{9470FDFD-6237-4FA9-9A84-F7C9D675F2FD}" type="presOf" srcId="{3F4C1D77-31F4-4339-85BC-12D1C99CC4EC}" destId="{35B1563B-C6E2-4B6D-BCB0-49D16976698E}" srcOrd="0" destOrd="0" presId="urn:microsoft.com/office/officeart/2016/7/layout/VerticalHollowActionList"/>
    <dgm:cxn modelId="{866BC928-DF71-4174-BA84-3F2DD3819E5F}" type="presParOf" srcId="{5DAC5FC1-D209-4B47-9730-A9ACEE8FCEDA}" destId="{782DAA24-6AE6-454A-B9EC-AF768E233BEA}" srcOrd="0" destOrd="0" presId="urn:microsoft.com/office/officeart/2016/7/layout/VerticalHollowActionList"/>
    <dgm:cxn modelId="{0BC22023-F47A-4E4E-B5CD-158CEC0E270B}" type="presParOf" srcId="{782DAA24-6AE6-454A-B9EC-AF768E233BEA}" destId="{1957EE85-43D9-4550-BBA3-D7080A89A9F8}" srcOrd="0" destOrd="0" presId="urn:microsoft.com/office/officeart/2016/7/layout/VerticalHollowActionList"/>
    <dgm:cxn modelId="{8692D6C7-75EA-4AE5-9C55-2C421D230D3A}" type="presParOf" srcId="{782DAA24-6AE6-454A-B9EC-AF768E233BEA}" destId="{EC9D5861-6B7F-44E3-A042-3A17E3ACEB7A}" srcOrd="1" destOrd="0" presId="urn:microsoft.com/office/officeart/2016/7/layout/VerticalHollowActionList"/>
    <dgm:cxn modelId="{A4E06E7E-8515-4F7A-A691-4CF70BACCC4F}" type="presParOf" srcId="{5DAC5FC1-D209-4B47-9730-A9ACEE8FCEDA}" destId="{019379BF-228B-499C-A215-DDADEB1FA949}" srcOrd="1" destOrd="0" presId="urn:microsoft.com/office/officeart/2016/7/layout/VerticalHollowActionList"/>
    <dgm:cxn modelId="{C294000E-B308-4462-A7C5-7D4DAD288EEF}" type="presParOf" srcId="{5DAC5FC1-D209-4B47-9730-A9ACEE8FCEDA}" destId="{C77796C0-3EF9-47CE-84F0-3E0C377B7240}" srcOrd="2" destOrd="0" presId="urn:microsoft.com/office/officeart/2016/7/layout/VerticalHollowActionList"/>
    <dgm:cxn modelId="{D8128D3B-5E88-417B-AAD0-A8A2696F5556}" type="presParOf" srcId="{C77796C0-3EF9-47CE-84F0-3E0C377B7240}" destId="{DE06FBAF-66EB-4187-B6B8-03EF64E06755}" srcOrd="0" destOrd="0" presId="urn:microsoft.com/office/officeart/2016/7/layout/VerticalHollowActionList"/>
    <dgm:cxn modelId="{1ECDCE60-7CD5-4E91-9E63-DDE758F5EF92}" type="presParOf" srcId="{C77796C0-3EF9-47CE-84F0-3E0C377B7240}" destId="{7B5236D3-F951-4E10-9D50-E743E5DF35F1}" srcOrd="1" destOrd="0" presId="urn:microsoft.com/office/officeart/2016/7/layout/VerticalHollowActionList"/>
    <dgm:cxn modelId="{0BD45314-69E1-4379-B04F-25B3AD64C512}" type="presParOf" srcId="{5DAC5FC1-D209-4B47-9730-A9ACEE8FCEDA}" destId="{46FF79D5-85D1-44BD-A78B-4F4B0EA6C420}" srcOrd="3" destOrd="0" presId="urn:microsoft.com/office/officeart/2016/7/layout/VerticalHollowActionList"/>
    <dgm:cxn modelId="{BA73A90C-9473-4415-9238-5E8C91363B63}" type="presParOf" srcId="{5DAC5FC1-D209-4B47-9730-A9ACEE8FCEDA}" destId="{5647BC86-D757-40F6-922D-F7463A8F4E44}" srcOrd="4" destOrd="0" presId="urn:microsoft.com/office/officeart/2016/7/layout/VerticalHollowActionList"/>
    <dgm:cxn modelId="{B352A67A-01A0-4506-B078-C6E8C0294019}" type="presParOf" srcId="{5647BC86-D757-40F6-922D-F7463A8F4E44}" destId="{35B1563B-C6E2-4B6D-BCB0-49D16976698E}" srcOrd="0" destOrd="0" presId="urn:microsoft.com/office/officeart/2016/7/layout/VerticalHollowActionList"/>
    <dgm:cxn modelId="{4AB874D4-E7CD-471C-904B-398693BC9897}" type="presParOf" srcId="{5647BC86-D757-40F6-922D-F7463A8F4E44}" destId="{AE37853F-F449-416A-BFFF-9F30BE11402A}" srcOrd="1" destOrd="0" presId="urn:microsoft.com/office/officeart/2016/7/layout/VerticalHollowActionList"/>
    <dgm:cxn modelId="{A809D948-F0D7-4B66-8D20-E77A49F34018}" type="presParOf" srcId="{5DAC5FC1-D209-4B47-9730-A9ACEE8FCEDA}" destId="{C0B89B3D-967A-4133-BD1E-6D20140A9DAE}" srcOrd="5" destOrd="0" presId="urn:microsoft.com/office/officeart/2016/7/layout/VerticalHollowActionList"/>
    <dgm:cxn modelId="{0F02AFB3-2786-42E6-AD7B-A19C38A1BBE7}" type="presParOf" srcId="{5DAC5FC1-D209-4B47-9730-A9ACEE8FCEDA}" destId="{1AB44AD8-E9DA-4E50-88FA-855915A9D1CB}" srcOrd="6" destOrd="0" presId="urn:microsoft.com/office/officeart/2016/7/layout/VerticalHollowActionList"/>
    <dgm:cxn modelId="{46EC7F98-45F0-424C-AEA0-BB67872BF3B7}" type="presParOf" srcId="{1AB44AD8-E9DA-4E50-88FA-855915A9D1CB}" destId="{80166F50-DD72-4BC5-962A-BF60CE8E38F8}" srcOrd="0" destOrd="0" presId="urn:microsoft.com/office/officeart/2016/7/layout/VerticalHollowActionList"/>
    <dgm:cxn modelId="{6AFF0747-944E-43B7-91F6-70D4D3C12012}" type="presParOf" srcId="{1AB44AD8-E9DA-4E50-88FA-855915A9D1CB}" destId="{7C18DA7D-ED0F-4094-9A42-920207186E84}" srcOrd="1" destOrd="0" presId="urn:microsoft.com/office/officeart/2016/7/layout/VerticalHollowAc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9D5861-6B7F-44E3-A042-3A17E3ACEB7A}">
      <dsp:nvSpPr>
        <dsp:cNvPr id="0" name=""/>
        <dsp:cNvSpPr/>
      </dsp:nvSpPr>
      <dsp:spPr>
        <a:xfrm>
          <a:off x="1301260" y="2573"/>
          <a:ext cx="5205043" cy="1333180"/>
        </a:xfrm>
        <a:prstGeom prst="rect">
          <a:avLst/>
        </a:prstGeom>
        <a:gradFill rotWithShape="0">
          <a:gsLst>
            <a:gs pos="0">
              <a:schemeClr val="accent2">
                <a:hueOff val="0"/>
                <a:satOff val="0"/>
                <a:lumOff val="0"/>
                <a:alphaOff val="0"/>
                <a:tint val="67000"/>
                <a:satMod val="105000"/>
                <a:lumMod val="110000"/>
              </a:schemeClr>
            </a:gs>
            <a:gs pos="50000">
              <a:schemeClr val="accent2">
                <a:hueOff val="0"/>
                <a:satOff val="0"/>
                <a:lumOff val="0"/>
                <a:alphaOff val="0"/>
                <a:tint val="73000"/>
                <a:satMod val="103000"/>
                <a:lumMod val="105000"/>
              </a:schemeClr>
            </a:gs>
            <a:gs pos="100000">
              <a:schemeClr val="accent2">
                <a:hueOff val="0"/>
                <a:satOff val="0"/>
                <a:lumOff val="0"/>
                <a:alphaOff val="0"/>
                <a:tint val="81000"/>
                <a:satMod val="109000"/>
                <a:lumMod val="105000"/>
              </a:schemeClr>
            </a:gs>
          </a:gsLst>
          <a:lin ang="5400000" scaled="0"/>
        </a:gradFill>
        <a:ln w="6350" cap="flat" cmpd="sng" algn="in">
          <a:solidFill>
            <a:schemeClr val="accent2">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txBody>
        <a:bodyPr spcFirstLastPara="0" vert="horz" wrap="square" lIns="100992" tIns="338628" rIns="100992" bIns="338628" numCol="1" spcCol="1270" anchor="ctr" anchorCtr="0">
          <a:noAutofit/>
        </a:bodyPr>
        <a:lstStyle/>
        <a:p>
          <a:pPr marL="0" lvl="0" indent="0" algn="l" defTabSz="800100">
            <a:lnSpc>
              <a:spcPct val="90000"/>
            </a:lnSpc>
            <a:spcBef>
              <a:spcPct val="0"/>
            </a:spcBef>
            <a:spcAft>
              <a:spcPct val="35000"/>
            </a:spcAft>
            <a:buNone/>
          </a:pPr>
          <a:r>
            <a:rPr lang="en-US" sz="1800" b="1" kern="1200" dirty="0"/>
            <a:t>Associate’s degree in Nursing (ADN) </a:t>
          </a:r>
        </a:p>
        <a:p>
          <a:pPr marL="0" lvl="0" indent="0" algn="l" defTabSz="800100">
            <a:lnSpc>
              <a:spcPct val="90000"/>
            </a:lnSpc>
            <a:spcBef>
              <a:spcPct val="0"/>
            </a:spcBef>
            <a:spcAft>
              <a:spcPct val="35000"/>
            </a:spcAft>
            <a:buNone/>
          </a:pPr>
          <a:r>
            <a:rPr lang="en-US" sz="1800" kern="1200" dirty="0"/>
            <a:t>4 semester program after prerequisite courses completed</a:t>
          </a:r>
        </a:p>
      </dsp:txBody>
      <dsp:txXfrm>
        <a:off x="1301260" y="2573"/>
        <a:ext cx="5205043" cy="1333180"/>
      </dsp:txXfrm>
    </dsp:sp>
    <dsp:sp modelId="{1957EE85-43D9-4550-BBA3-D7080A89A9F8}">
      <dsp:nvSpPr>
        <dsp:cNvPr id="0" name=""/>
        <dsp:cNvSpPr/>
      </dsp:nvSpPr>
      <dsp:spPr>
        <a:xfrm>
          <a:off x="0" y="2573"/>
          <a:ext cx="1301260" cy="1333180"/>
        </a:xfrm>
        <a:prstGeom prst="rect">
          <a:avLst/>
        </a:prstGeom>
        <a:gradFill rotWithShape="0">
          <a:gsLst>
            <a:gs pos="0">
              <a:schemeClr val="lt1">
                <a:hueOff val="0"/>
                <a:satOff val="0"/>
                <a:lumOff val="0"/>
                <a:alphaOff val="0"/>
                <a:tint val="67000"/>
                <a:satMod val="105000"/>
                <a:lumMod val="110000"/>
              </a:schemeClr>
            </a:gs>
            <a:gs pos="50000">
              <a:schemeClr val="lt1">
                <a:hueOff val="0"/>
                <a:satOff val="0"/>
                <a:lumOff val="0"/>
                <a:alphaOff val="0"/>
                <a:tint val="73000"/>
                <a:satMod val="103000"/>
                <a:lumMod val="105000"/>
              </a:schemeClr>
            </a:gs>
            <a:gs pos="100000">
              <a:schemeClr val="lt1">
                <a:hueOff val="0"/>
                <a:satOff val="0"/>
                <a:lumOff val="0"/>
                <a:alphaOff val="0"/>
                <a:tint val="81000"/>
                <a:satMod val="109000"/>
                <a:lumMod val="105000"/>
              </a:schemeClr>
            </a:gs>
          </a:gsLst>
          <a:lin ang="5400000" scaled="0"/>
        </a:gradFill>
        <a:ln w="6350" cap="flat" cmpd="sng" algn="in">
          <a:solidFill>
            <a:schemeClr val="accent2">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txBody>
        <a:bodyPr spcFirstLastPara="0" vert="horz" wrap="square" lIns="68858" tIns="131689" rIns="68858" bIns="131689" numCol="1" spcCol="1270" anchor="ctr" anchorCtr="0">
          <a:noAutofit/>
        </a:bodyPr>
        <a:lstStyle/>
        <a:p>
          <a:pPr marL="0" lvl="0" indent="0" algn="ctr" defTabSz="1244600">
            <a:lnSpc>
              <a:spcPct val="90000"/>
            </a:lnSpc>
            <a:spcBef>
              <a:spcPct val="0"/>
            </a:spcBef>
            <a:spcAft>
              <a:spcPct val="35000"/>
            </a:spcAft>
            <a:buNone/>
          </a:pPr>
          <a:endParaRPr lang="en-US" sz="2800" kern="1200" dirty="0"/>
        </a:p>
      </dsp:txBody>
      <dsp:txXfrm>
        <a:off x="0" y="2573"/>
        <a:ext cx="1301260" cy="1333180"/>
      </dsp:txXfrm>
    </dsp:sp>
    <dsp:sp modelId="{7B5236D3-F951-4E10-9D50-E743E5DF35F1}">
      <dsp:nvSpPr>
        <dsp:cNvPr id="0" name=""/>
        <dsp:cNvSpPr/>
      </dsp:nvSpPr>
      <dsp:spPr>
        <a:xfrm>
          <a:off x="1301260" y="1415744"/>
          <a:ext cx="5205043" cy="1333180"/>
        </a:xfrm>
        <a:prstGeom prst="rect">
          <a:avLst/>
        </a:prstGeom>
        <a:gradFill rotWithShape="0">
          <a:gsLst>
            <a:gs pos="0">
              <a:schemeClr val="accent3">
                <a:hueOff val="0"/>
                <a:satOff val="0"/>
                <a:lumOff val="0"/>
                <a:alphaOff val="0"/>
                <a:tint val="67000"/>
                <a:satMod val="105000"/>
                <a:lumMod val="110000"/>
              </a:schemeClr>
            </a:gs>
            <a:gs pos="50000">
              <a:schemeClr val="accent3">
                <a:hueOff val="0"/>
                <a:satOff val="0"/>
                <a:lumOff val="0"/>
                <a:alphaOff val="0"/>
                <a:tint val="73000"/>
                <a:satMod val="103000"/>
                <a:lumMod val="105000"/>
              </a:schemeClr>
            </a:gs>
            <a:gs pos="100000">
              <a:schemeClr val="accent3">
                <a:hueOff val="0"/>
                <a:satOff val="0"/>
                <a:lumOff val="0"/>
                <a:alphaOff val="0"/>
                <a:tint val="81000"/>
                <a:satMod val="109000"/>
                <a:lumMod val="105000"/>
              </a:schemeClr>
            </a:gs>
          </a:gsLst>
          <a:lin ang="5400000" scaled="0"/>
        </a:gradFill>
        <a:ln w="6350" cap="flat" cmpd="sng" algn="in">
          <a:solidFill>
            <a:schemeClr val="accent3">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txBody>
        <a:bodyPr spcFirstLastPara="0" vert="horz" wrap="square" lIns="100992" tIns="338628" rIns="100992" bIns="338628" numCol="1" spcCol="1270" anchor="ctr" anchorCtr="0">
          <a:noAutofit/>
        </a:bodyPr>
        <a:lstStyle/>
        <a:p>
          <a:pPr marL="0" lvl="0" indent="0" algn="l" defTabSz="800100">
            <a:lnSpc>
              <a:spcPct val="90000"/>
            </a:lnSpc>
            <a:spcBef>
              <a:spcPct val="0"/>
            </a:spcBef>
            <a:spcAft>
              <a:spcPct val="35000"/>
            </a:spcAft>
            <a:buNone/>
          </a:pPr>
          <a:r>
            <a:rPr lang="en-US" sz="1800" b="1" kern="1200" dirty="0"/>
            <a:t>LVN to RN Degree Option</a:t>
          </a:r>
        </a:p>
        <a:p>
          <a:pPr marL="0" lvl="0" indent="0" algn="l" defTabSz="800100">
            <a:lnSpc>
              <a:spcPct val="90000"/>
            </a:lnSpc>
            <a:spcBef>
              <a:spcPct val="0"/>
            </a:spcBef>
            <a:spcAft>
              <a:spcPct val="35000"/>
            </a:spcAft>
            <a:buNone/>
          </a:pPr>
          <a:r>
            <a:rPr lang="en-US" sz="1800" kern="1200" dirty="0"/>
            <a:t>2-3 semester program following transition class NURADN 3/3L</a:t>
          </a:r>
        </a:p>
      </dsp:txBody>
      <dsp:txXfrm>
        <a:off x="1301260" y="1415744"/>
        <a:ext cx="5205043" cy="1333180"/>
      </dsp:txXfrm>
    </dsp:sp>
    <dsp:sp modelId="{DE06FBAF-66EB-4187-B6B8-03EF64E06755}">
      <dsp:nvSpPr>
        <dsp:cNvPr id="0" name=""/>
        <dsp:cNvSpPr/>
      </dsp:nvSpPr>
      <dsp:spPr>
        <a:xfrm>
          <a:off x="0" y="1415744"/>
          <a:ext cx="1301260" cy="1333180"/>
        </a:xfrm>
        <a:prstGeom prst="rect">
          <a:avLst/>
        </a:prstGeom>
        <a:gradFill rotWithShape="0">
          <a:gsLst>
            <a:gs pos="0">
              <a:schemeClr val="lt1">
                <a:hueOff val="0"/>
                <a:satOff val="0"/>
                <a:lumOff val="0"/>
                <a:alphaOff val="0"/>
                <a:tint val="67000"/>
                <a:satMod val="105000"/>
                <a:lumMod val="110000"/>
              </a:schemeClr>
            </a:gs>
            <a:gs pos="50000">
              <a:schemeClr val="lt1">
                <a:hueOff val="0"/>
                <a:satOff val="0"/>
                <a:lumOff val="0"/>
                <a:alphaOff val="0"/>
                <a:tint val="73000"/>
                <a:satMod val="103000"/>
                <a:lumMod val="105000"/>
              </a:schemeClr>
            </a:gs>
            <a:gs pos="100000">
              <a:schemeClr val="lt1">
                <a:hueOff val="0"/>
                <a:satOff val="0"/>
                <a:lumOff val="0"/>
                <a:alphaOff val="0"/>
                <a:tint val="81000"/>
                <a:satMod val="109000"/>
                <a:lumMod val="105000"/>
              </a:schemeClr>
            </a:gs>
          </a:gsLst>
          <a:lin ang="5400000" scaled="0"/>
        </a:gradFill>
        <a:ln w="6350" cap="flat" cmpd="sng" algn="in">
          <a:solidFill>
            <a:schemeClr val="accent3">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txBody>
        <a:bodyPr spcFirstLastPara="0" vert="horz" wrap="square" lIns="68858" tIns="131689" rIns="68858" bIns="131689" numCol="1" spcCol="1270" anchor="ctr" anchorCtr="0">
          <a:noAutofit/>
        </a:bodyPr>
        <a:lstStyle/>
        <a:p>
          <a:pPr marL="0" lvl="0" indent="0" algn="ctr" defTabSz="1244600">
            <a:lnSpc>
              <a:spcPct val="90000"/>
            </a:lnSpc>
            <a:spcBef>
              <a:spcPct val="0"/>
            </a:spcBef>
            <a:spcAft>
              <a:spcPct val="35000"/>
            </a:spcAft>
            <a:buNone/>
          </a:pPr>
          <a:endParaRPr lang="en-US" sz="2800" kern="1200" dirty="0"/>
        </a:p>
      </dsp:txBody>
      <dsp:txXfrm>
        <a:off x="0" y="1415744"/>
        <a:ext cx="1301260" cy="1333180"/>
      </dsp:txXfrm>
    </dsp:sp>
    <dsp:sp modelId="{AE37853F-F449-416A-BFFF-9F30BE11402A}">
      <dsp:nvSpPr>
        <dsp:cNvPr id="0" name=""/>
        <dsp:cNvSpPr/>
      </dsp:nvSpPr>
      <dsp:spPr>
        <a:xfrm>
          <a:off x="1301260" y="2828915"/>
          <a:ext cx="5205043" cy="1333180"/>
        </a:xfrm>
        <a:prstGeom prst="rect">
          <a:avLst/>
        </a:prstGeom>
        <a:gradFill rotWithShape="0">
          <a:gsLst>
            <a:gs pos="0">
              <a:schemeClr val="accent4">
                <a:hueOff val="0"/>
                <a:satOff val="0"/>
                <a:lumOff val="0"/>
                <a:alphaOff val="0"/>
                <a:tint val="67000"/>
                <a:satMod val="105000"/>
                <a:lumMod val="110000"/>
              </a:schemeClr>
            </a:gs>
            <a:gs pos="50000">
              <a:schemeClr val="accent4">
                <a:hueOff val="0"/>
                <a:satOff val="0"/>
                <a:lumOff val="0"/>
                <a:alphaOff val="0"/>
                <a:tint val="73000"/>
                <a:satMod val="103000"/>
                <a:lumMod val="105000"/>
              </a:schemeClr>
            </a:gs>
            <a:gs pos="100000">
              <a:schemeClr val="accent4">
                <a:hueOff val="0"/>
                <a:satOff val="0"/>
                <a:lumOff val="0"/>
                <a:alphaOff val="0"/>
                <a:tint val="81000"/>
                <a:satMod val="109000"/>
                <a:lumMod val="105000"/>
              </a:schemeClr>
            </a:gs>
          </a:gsLst>
          <a:lin ang="5400000" scaled="0"/>
        </a:gradFill>
        <a:ln w="6350" cap="flat" cmpd="sng" algn="in">
          <a:solidFill>
            <a:schemeClr val="accent4">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txBody>
        <a:bodyPr spcFirstLastPara="0" vert="horz" wrap="square" lIns="100992" tIns="338628" rIns="100992" bIns="338628" numCol="1" spcCol="1270" anchor="ctr" anchorCtr="0">
          <a:noAutofit/>
        </a:bodyPr>
        <a:lstStyle/>
        <a:p>
          <a:pPr marL="0" lvl="0" indent="0" algn="l" defTabSz="800100">
            <a:lnSpc>
              <a:spcPct val="90000"/>
            </a:lnSpc>
            <a:spcBef>
              <a:spcPct val="0"/>
            </a:spcBef>
            <a:spcAft>
              <a:spcPct val="35000"/>
            </a:spcAft>
            <a:buNone/>
          </a:pPr>
          <a:r>
            <a:rPr lang="en-US" sz="1800" b="1" kern="1200" dirty="0"/>
            <a:t>Advanced Placement Military Option</a:t>
          </a:r>
        </a:p>
        <a:p>
          <a:pPr marL="0" lvl="0" indent="0" algn="l" defTabSz="800100">
            <a:lnSpc>
              <a:spcPct val="90000"/>
            </a:lnSpc>
            <a:spcBef>
              <a:spcPct val="0"/>
            </a:spcBef>
            <a:spcAft>
              <a:spcPct val="35000"/>
            </a:spcAft>
            <a:buNone/>
          </a:pPr>
          <a:r>
            <a:rPr lang="en-US" sz="1800" kern="1200" dirty="0"/>
            <a:t>	Advanced placement based on past military medical background</a:t>
          </a:r>
        </a:p>
      </dsp:txBody>
      <dsp:txXfrm>
        <a:off x="1301260" y="2828915"/>
        <a:ext cx="5205043" cy="1333180"/>
      </dsp:txXfrm>
    </dsp:sp>
    <dsp:sp modelId="{35B1563B-C6E2-4B6D-BCB0-49D16976698E}">
      <dsp:nvSpPr>
        <dsp:cNvPr id="0" name=""/>
        <dsp:cNvSpPr/>
      </dsp:nvSpPr>
      <dsp:spPr>
        <a:xfrm>
          <a:off x="0" y="2828915"/>
          <a:ext cx="1301260" cy="1333180"/>
        </a:xfrm>
        <a:prstGeom prst="rect">
          <a:avLst/>
        </a:prstGeom>
        <a:gradFill rotWithShape="0">
          <a:gsLst>
            <a:gs pos="0">
              <a:schemeClr val="lt1">
                <a:hueOff val="0"/>
                <a:satOff val="0"/>
                <a:lumOff val="0"/>
                <a:alphaOff val="0"/>
                <a:tint val="67000"/>
                <a:satMod val="105000"/>
                <a:lumMod val="110000"/>
              </a:schemeClr>
            </a:gs>
            <a:gs pos="50000">
              <a:schemeClr val="lt1">
                <a:hueOff val="0"/>
                <a:satOff val="0"/>
                <a:lumOff val="0"/>
                <a:alphaOff val="0"/>
                <a:tint val="73000"/>
                <a:satMod val="103000"/>
                <a:lumMod val="105000"/>
              </a:schemeClr>
            </a:gs>
            <a:gs pos="100000">
              <a:schemeClr val="lt1">
                <a:hueOff val="0"/>
                <a:satOff val="0"/>
                <a:lumOff val="0"/>
                <a:alphaOff val="0"/>
                <a:tint val="81000"/>
                <a:satMod val="109000"/>
                <a:lumMod val="105000"/>
              </a:schemeClr>
            </a:gs>
          </a:gsLst>
          <a:lin ang="5400000" scaled="0"/>
        </a:gradFill>
        <a:ln w="6350" cap="flat" cmpd="sng" algn="in">
          <a:solidFill>
            <a:schemeClr val="accent4">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txBody>
        <a:bodyPr spcFirstLastPara="0" vert="horz" wrap="square" lIns="68858" tIns="131689" rIns="68858" bIns="131689" numCol="1" spcCol="1270" anchor="ctr" anchorCtr="0">
          <a:noAutofit/>
        </a:bodyPr>
        <a:lstStyle/>
        <a:p>
          <a:pPr marL="0" lvl="0" indent="0" algn="ctr" defTabSz="1244600">
            <a:lnSpc>
              <a:spcPct val="90000"/>
            </a:lnSpc>
            <a:spcBef>
              <a:spcPct val="0"/>
            </a:spcBef>
            <a:spcAft>
              <a:spcPct val="35000"/>
            </a:spcAft>
            <a:buNone/>
          </a:pPr>
          <a:endParaRPr lang="en-US" sz="2800" kern="1200" dirty="0"/>
        </a:p>
      </dsp:txBody>
      <dsp:txXfrm>
        <a:off x="0" y="2828915"/>
        <a:ext cx="1301260" cy="1333180"/>
      </dsp:txXfrm>
    </dsp:sp>
    <dsp:sp modelId="{7C18DA7D-ED0F-4094-9A42-920207186E84}">
      <dsp:nvSpPr>
        <dsp:cNvPr id="0" name=""/>
        <dsp:cNvSpPr/>
      </dsp:nvSpPr>
      <dsp:spPr>
        <a:xfrm>
          <a:off x="1301260" y="4242086"/>
          <a:ext cx="5205043" cy="1333180"/>
        </a:xfrm>
        <a:prstGeom prst="rect">
          <a:avLst/>
        </a:prstGeom>
        <a:gradFill rotWithShape="0">
          <a:gsLst>
            <a:gs pos="0">
              <a:schemeClr val="accent5">
                <a:hueOff val="0"/>
                <a:satOff val="0"/>
                <a:lumOff val="0"/>
                <a:alphaOff val="0"/>
                <a:tint val="67000"/>
                <a:satMod val="105000"/>
                <a:lumMod val="110000"/>
              </a:schemeClr>
            </a:gs>
            <a:gs pos="50000">
              <a:schemeClr val="accent5">
                <a:hueOff val="0"/>
                <a:satOff val="0"/>
                <a:lumOff val="0"/>
                <a:alphaOff val="0"/>
                <a:tint val="73000"/>
                <a:satMod val="103000"/>
                <a:lumMod val="105000"/>
              </a:schemeClr>
            </a:gs>
            <a:gs pos="100000">
              <a:schemeClr val="accent5">
                <a:hueOff val="0"/>
                <a:satOff val="0"/>
                <a:lumOff val="0"/>
                <a:alphaOff val="0"/>
                <a:tint val="81000"/>
                <a:satMod val="109000"/>
                <a:lumMod val="105000"/>
              </a:schemeClr>
            </a:gs>
          </a:gsLst>
          <a:lin ang="5400000" scaled="0"/>
        </a:gradFill>
        <a:ln w="6350" cap="flat" cmpd="sng" algn="in">
          <a:solidFill>
            <a:schemeClr val="accent5">
              <a:hueOff val="0"/>
              <a:satOff val="0"/>
              <a:lumOff val="0"/>
              <a:alphaOff val="0"/>
            </a:schemeClr>
          </a:solidFill>
          <a:prstDash val="solid"/>
        </a:ln>
        <a:effectLst/>
      </dsp:spPr>
      <dsp:style>
        <a:lnRef idx="1">
          <a:scrgbClr r="0" g="0" b="0"/>
        </a:lnRef>
        <a:fillRef idx="2">
          <a:scrgbClr r="0" g="0" b="0"/>
        </a:fillRef>
        <a:effectRef idx="1">
          <a:scrgbClr r="0" g="0" b="0"/>
        </a:effectRef>
        <a:fontRef idx="minor">
          <a:schemeClr val="dk1"/>
        </a:fontRef>
      </dsp:style>
      <dsp:txBody>
        <a:bodyPr spcFirstLastPara="0" vert="horz" wrap="square" lIns="100992" tIns="338628" rIns="100992" bIns="338628" numCol="1" spcCol="1270" anchor="ctr" anchorCtr="0">
          <a:noAutofit/>
        </a:bodyPr>
        <a:lstStyle/>
        <a:p>
          <a:pPr marL="0" lvl="0" indent="0" algn="l" defTabSz="800100">
            <a:lnSpc>
              <a:spcPct val="90000"/>
            </a:lnSpc>
            <a:spcBef>
              <a:spcPct val="0"/>
            </a:spcBef>
            <a:spcAft>
              <a:spcPct val="35000"/>
            </a:spcAft>
            <a:buNone/>
          </a:pPr>
          <a:r>
            <a:rPr lang="en-US" sz="1800" kern="1200" dirty="0"/>
            <a:t>Successful completion of these programs will allow you to take the state exam (NCLEX) for licensure as a Registered Nurse in the State of California. </a:t>
          </a:r>
        </a:p>
      </dsp:txBody>
      <dsp:txXfrm>
        <a:off x="1301260" y="4242086"/>
        <a:ext cx="5205043" cy="1333180"/>
      </dsp:txXfrm>
    </dsp:sp>
    <dsp:sp modelId="{80166F50-DD72-4BC5-962A-BF60CE8E38F8}">
      <dsp:nvSpPr>
        <dsp:cNvPr id="0" name=""/>
        <dsp:cNvSpPr/>
      </dsp:nvSpPr>
      <dsp:spPr>
        <a:xfrm>
          <a:off x="0" y="4242086"/>
          <a:ext cx="1301260" cy="1333180"/>
        </a:xfrm>
        <a:prstGeom prst="rect">
          <a:avLst/>
        </a:prstGeom>
        <a:gradFill rotWithShape="0">
          <a:gsLst>
            <a:gs pos="0">
              <a:schemeClr val="lt1">
                <a:hueOff val="0"/>
                <a:satOff val="0"/>
                <a:lumOff val="0"/>
                <a:alphaOff val="0"/>
                <a:tint val="67000"/>
                <a:satMod val="105000"/>
                <a:lumMod val="110000"/>
              </a:schemeClr>
            </a:gs>
            <a:gs pos="50000">
              <a:schemeClr val="lt1">
                <a:hueOff val="0"/>
                <a:satOff val="0"/>
                <a:lumOff val="0"/>
                <a:alphaOff val="0"/>
                <a:tint val="73000"/>
                <a:satMod val="103000"/>
                <a:lumMod val="105000"/>
              </a:schemeClr>
            </a:gs>
            <a:gs pos="100000">
              <a:schemeClr val="lt1">
                <a:hueOff val="0"/>
                <a:satOff val="0"/>
                <a:lumOff val="0"/>
                <a:alphaOff val="0"/>
                <a:tint val="81000"/>
                <a:satMod val="109000"/>
                <a:lumMod val="105000"/>
              </a:schemeClr>
            </a:gs>
          </a:gsLst>
          <a:lin ang="5400000" scaled="0"/>
        </a:gradFill>
        <a:ln w="6350" cap="flat" cmpd="sng" algn="in">
          <a:solidFill>
            <a:schemeClr val="accent5">
              <a:hueOff val="0"/>
              <a:satOff val="0"/>
              <a:lumOff val="0"/>
              <a:alphaOff val="0"/>
            </a:schemeClr>
          </a:solidFill>
          <a:prstDash val="solid"/>
        </a:ln>
        <a:effectLst/>
      </dsp:spPr>
      <dsp:style>
        <a:lnRef idx="1">
          <a:scrgbClr r="0" g="0" b="0"/>
        </a:lnRef>
        <a:fillRef idx="2">
          <a:scrgbClr r="0" g="0" b="0"/>
        </a:fillRef>
        <a:effectRef idx="0">
          <a:scrgbClr r="0" g="0" b="0"/>
        </a:effectRef>
        <a:fontRef idx="minor"/>
      </dsp:style>
      <dsp:txBody>
        <a:bodyPr spcFirstLastPara="0" vert="horz" wrap="square" lIns="68858" tIns="131689" rIns="68858" bIns="131689" numCol="1" spcCol="1270" anchor="ctr" anchorCtr="0">
          <a:noAutofit/>
        </a:bodyPr>
        <a:lstStyle/>
        <a:p>
          <a:pPr marL="0" lvl="0" indent="0" algn="ctr" defTabSz="1244600">
            <a:lnSpc>
              <a:spcPct val="90000"/>
            </a:lnSpc>
            <a:spcBef>
              <a:spcPct val="0"/>
            </a:spcBef>
            <a:spcAft>
              <a:spcPct val="35000"/>
            </a:spcAft>
            <a:buNone/>
          </a:pPr>
          <a:endParaRPr lang="en-US" sz="2800" kern="1200" dirty="0"/>
        </a:p>
      </dsp:txBody>
      <dsp:txXfrm>
        <a:off x="0" y="4242086"/>
        <a:ext cx="1301260" cy="1333180"/>
      </dsp:txXfrm>
    </dsp:sp>
  </dsp:spTree>
</dsp:drawing>
</file>

<file path=ppt/diagrams/layout1.xml><?xml version="1.0" encoding="utf-8"?>
<dgm:layoutDef xmlns:dgm="http://schemas.openxmlformats.org/drawingml/2006/diagram" xmlns:a="http://schemas.openxmlformats.org/drawingml/2006/main" uniqueId="urn:microsoft.com/office/officeart/2016/7/layout/VerticalHollowActionList">
  <dgm:title val="Vertical Hollow Action List"/>
  <dgm:desc val="Use to show non-sequential or grouped lists of information. Works well with large amounts of text. All text has the same level of emphasis, and direction is not implied."/>
  <dgm:catLst>
    <dgm:cat type="list" pri="5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 modelId="5">
          <dgm:prSet phldr="1"/>
        </dgm:pt>
        <dgm:pt modelId="51">
          <dgm:prSet phldr="1"/>
        </dgm:pt>
      </dgm:ptLst>
      <dgm:cxnLst>
        <dgm:cxn modelId="4" srcId="0" destId="1" srcOrd="0" destOrd="0"/>
        <dgm:cxn modelId="5" srcId="0" destId="2" srcOrd="1" destOrd="0"/>
        <dgm:cxn modelId="6" srcId="0" destId="3" srcOrd="2" destOrd="0"/>
        <dgm:cxn modelId="7" srcId="0" destId="4" srcOrd="3" destOrd="0"/>
        <dgm:cxn modelId="8" srcId="0" destId="5" srcOrd="4" destOrd="0"/>
        <dgm:cxn modelId="13" srcId="1" destId="11" srcOrd="0" destOrd="0"/>
        <dgm:cxn modelId="23" srcId="2" destId="21" srcOrd="0" destOrd="0"/>
        <dgm:cxn modelId="33" srcId="3" destId="31" srcOrd="0" destOrd="0"/>
        <dgm:cxn modelId="43" srcId="4" destId="41" srcOrd="0" destOrd="0"/>
        <dgm:cxn modelId="53" srcId="5" destId="5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6"/>
      <dgm:constr type="primFontSz" for="des" forName="parentText" op="equ" val="28"/>
      <dgm:constr type="primFontSz" for="des" forName="descendantText" refType="primFontSz" refFor="des" refForName="parentText" op="lte" fact="0.82"/>
      <dgm:constr type="primFontSz" for="des" forName="parentText" refType="primFontSz" refFor="des" refForName="descendantText" op="lte" fact="1.25"/>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2"/>
          <dgm:constr type="w" for="ch" forName="descendantText" refType="w" fact="0.8"/>
          <dgm:constr type="h" for="ch" forName="parentText" refType="h"/>
          <dgm:constr type="h" for="ch" forName="descendantText" refType="h" refFor="ch" refForName="parentText"/>
        </dgm:constrLst>
        <dgm:ruleLst/>
        <dgm:layoutNode name="parentText" styleLbl="solidFgAcc1">
          <dgm:varLst>
            <dgm:chMax val="1"/>
            <dgm:bulletEnabled/>
          </dgm:varLst>
          <dgm:alg type="tx"/>
          <dgm:shape xmlns:r="http://schemas.openxmlformats.org/officeDocument/2006/relationships" type="rect" r:blip="" zOrderOff="3">
            <dgm:adjLst/>
          </dgm:shape>
          <dgm:presOf axis="self" ptType="node"/>
          <dgm:constrLst>
            <dgm:constr type="tMarg" refType="h" fact="0.28"/>
            <dgm:constr type="bMarg" refType="h" fact="0.28"/>
            <dgm:constr type="lMarg" refType="w" fact="0.15"/>
            <dgm:constr type="rMarg" refType="w" fact="0.15"/>
          </dgm:constrLst>
          <dgm:ruleLst>
            <dgm:rule type="primFontSz" val="15" fact="NaN" max="NaN"/>
          </dgm:ruleLst>
        </dgm:layoutNode>
        <dgm:layoutNode name="descendantText" styleLbl="alignNode1">
          <dgm:varLst>
            <dgm:bulletEnabled/>
          </dgm:varLst>
          <dgm:alg type="tx">
            <dgm:param type="stBulletLvl" val="0"/>
            <dgm:param type="parTxLTRAlign" val="l"/>
            <dgm:param type="shpTxLTRAlignCh" val="l"/>
            <dgm:param type="parTxRTLAlign" val="r"/>
            <dgm:param type="shpTxRTLAlignCh" val="r"/>
          </dgm:alg>
          <dgm:choose name="Name10">
            <dgm:if name="Name11" func="var" arg="dir" op="equ" val="norm">
              <dgm:shape xmlns:r="http://schemas.openxmlformats.org/officeDocument/2006/relationships" type="rect" r:blip="">
                <dgm:adjLst/>
              </dgm:shape>
            </dgm:if>
            <dgm:else name="Name12">
              <dgm:shape xmlns:r="http://schemas.openxmlformats.org/officeDocument/2006/relationships" type="rect" r:blip="">
                <dgm:adjLst/>
              </dgm:shape>
            </dgm:else>
          </dgm:choose>
          <dgm:presOf axis="des" ptType="node"/>
          <dgm:constrLst>
            <dgm:constr type="primFontSz" val="24"/>
            <dgm:constr type="lMarg" refType="w" fact="0.055"/>
            <dgm:constr type="rMarg" refType="w" fact="0.055"/>
            <dgm:constr type="tMarg" refType="h" fact="0.72"/>
            <dgm:constr type="bMarg" refType="h" fact="0.72"/>
          </dgm:constrLst>
          <dgm:ruleLst>
            <dgm:rule type="primFontSz" val="11" fact="NaN" max="NaN"/>
          </dgm:ruleLst>
        </dgm:layoutNod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5138" cy="46196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27475" y="0"/>
            <a:ext cx="3005138" cy="461963"/>
          </a:xfrm>
          <a:prstGeom prst="rect">
            <a:avLst/>
          </a:prstGeom>
        </p:spPr>
        <p:txBody>
          <a:bodyPr vert="horz" lIns="91440" tIns="45720" rIns="91440" bIns="45720" rtlCol="0"/>
          <a:lstStyle>
            <a:lvl1pPr algn="r">
              <a:defRPr sz="1200"/>
            </a:lvl1pPr>
          </a:lstStyle>
          <a:p>
            <a:fld id="{08951950-5298-4659-B426-449F62FC61D2}" type="datetimeFigureOut">
              <a:rPr lang="en-US" smtClean="0"/>
              <a:t>2/13/2024</a:t>
            </a:fld>
            <a:endParaRPr lang="en-US"/>
          </a:p>
        </p:txBody>
      </p:sp>
      <p:sp>
        <p:nvSpPr>
          <p:cNvPr id="4" name="Slide Image Placeholder 3"/>
          <p:cNvSpPr>
            <a:spLocks noGrp="1" noRot="1" noChangeAspect="1"/>
          </p:cNvSpPr>
          <p:nvPr>
            <p:ph type="sldImg" idx="2"/>
          </p:nvPr>
        </p:nvSpPr>
        <p:spPr>
          <a:xfrm>
            <a:off x="701675" y="1152525"/>
            <a:ext cx="5530850" cy="31115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93738" y="4437063"/>
            <a:ext cx="5546725" cy="36306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58238"/>
            <a:ext cx="3005138" cy="46196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27475" y="8758238"/>
            <a:ext cx="3005138" cy="461962"/>
          </a:xfrm>
          <a:prstGeom prst="rect">
            <a:avLst/>
          </a:prstGeom>
        </p:spPr>
        <p:txBody>
          <a:bodyPr vert="horz" lIns="91440" tIns="45720" rIns="91440" bIns="45720" rtlCol="0" anchor="b"/>
          <a:lstStyle>
            <a:lvl1pPr algn="r">
              <a:defRPr sz="1200"/>
            </a:lvl1pPr>
          </a:lstStyle>
          <a:p>
            <a:fld id="{570B2591-826B-4091-95C1-314046EA253B}" type="slidenum">
              <a:rPr lang="en-US" smtClean="0"/>
              <a:t>‹#›</a:t>
            </a:fld>
            <a:endParaRPr lang="en-US"/>
          </a:p>
        </p:txBody>
      </p:sp>
    </p:spTree>
    <p:extLst>
      <p:ext uri="{BB962C8B-B14F-4D97-AF65-F5344CB8AC3E}">
        <p14:creationId xmlns:p14="http://schemas.microsoft.com/office/powerpoint/2010/main" val="185196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Average completion time from ADN to BSN is over 8 years </a:t>
            </a:r>
          </a:p>
          <a:p>
            <a:endParaRPr lang="en-US" dirty="0"/>
          </a:p>
        </p:txBody>
      </p:sp>
      <p:sp>
        <p:nvSpPr>
          <p:cNvPr id="4" name="Slide Number Placeholder 3"/>
          <p:cNvSpPr>
            <a:spLocks noGrp="1"/>
          </p:cNvSpPr>
          <p:nvPr>
            <p:ph type="sldNum" sz="quarter" idx="5"/>
          </p:nvPr>
        </p:nvSpPr>
        <p:spPr/>
        <p:txBody>
          <a:bodyPr/>
          <a:lstStyle/>
          <a:p>
            <a:fld id="{7200129C-CE7A-4B94-88BA-2675A677F2D3}" type="slidenum">
              <a:rPr lang="en-US" smtClean="0"/>
              <a:t>22</a:t>
            </a:fld>
            <a:endParaRPr lang="en-US"/>
          </a:p>
        </p:txBody>
      </p:sp>
    </p:spTree>
    <p:extLst>
      <p:ext uri="{BB962C8B-B14F-4D97-AF65-F5344CB8AC3E}">
        <p14:creationId xmlns:p14="http://schemas.microsoft.com/office/powerpoint/2010/main" val="42251307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endParaRPr lang="en-US" dirty="0"/>
          </a:p>
        </p:txBody>
      </p:sp>
      <p:sp>
        <p:nvSpPr>
          <p:cNvPr id="3" name="Subtitle 2"/>
          <p:cNvSpPr>
            <a:spLocks noGrp="1"/>
          </p:cNvSpPr>
          <p:nvPr>
            <p:ph type="subTitle" idx="1"/>
          </p:nvPr>
        </p:nvSpPr>
        <p:spPr>
          <a:xfrm>
            <a:off x="2679906" y="3956279"/>
            <a:ext cx="6831673" cy="1086237"/>
          </a:xfr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52858" y="6453386"/>
            <a:ext cx="1607944" cy="404614"/>
          </a:xfrm>
        </p:spPr>
        <p:txBody>
          <a:bodyPr/>
          <a:lstStyle>
            <a:lvl1pPr>
              <a:defRPr baseline="0">
                <a:solidFill>
                  <a:schemeClr val="tx2"/>
                </a:solidFill>
              </a:defRPr>
            </a:lvl1pPr>
          </a:lstStyle>
          <a:p>
            <a:fld id="{4AAD347D-5ACD-4C99-B74B-A9C85AD731AF}" type="datetimeFigureOut">
              <a:rPr lang="en-US" smtClean="0"/>
              <a:t>2/13/2024</a:t>
            </a:fld>
            <a:endParaRPr lang="en-US" dirty="0"/>
          </a:p>
        </p:txBody>
      </p:sp>
      <p:sp>
        <p:nvSpPr>
          <p:cNvPr id="5" name="Footer Placeholder 4"/>
          <p:cNvSpPr>
            <a:spLocks noGrp="1"/>
          </p:cNvSpPr>
          <p:nvPr>
            <p:ph type="ftr" sz="quarter" idx="11"/>
          </p:nvPr>
        </p:nvSpPr>
        <p:spPr>
          <a:xfrm>
            <a:off x="2584054" y="6453386"/>
            <a:ext cx="7023377" cy="404614"/>
          </a:xfrm>
        </p:spPr>
        <p:txBody>
          <a:bodyPr/>
          <a:lstStyle>
            <a:lvl1pPr algn="ctr">
              <a:defRPr baseline="0">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baseline="0">
                <a:solidFill>
                  <a:schemeClr val="tx2"/>
                </a:solidFill>
              </a:defRPr>
            </a:lvl1pPr>
          </a:lstStyle>
          <a:p>
            <a:fld id="{D57F1E4F-1CFF-5643-939E-02111984F565}" type="slidenum">
              <a:rPr lang="en-US" smtClean="0"/>
              <a:t>‹#›</a:t>
            </a:fld>
            <a:endParaRPr lang="en-US" dirty="0"/>
          </a:p>
        </p:txBody>
      </p:sp>
      <p:grpSp>
        <p:nvGrpSpPr>
          <p:cNvPr id="7" name="Group 6"/>
          <p:cNvGrpSpPr/>
          <p:nvPr/>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extLst>
      <p:ext uri="{BB962C8B-B14F-4D97-AF65-F5344CB8AC3E}">
        <p14:creationId xmlns:p14="http://schemas.microsoft.com/office/powerpoint/2010/main" val="1764237002"/>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1371600" y="2295525"/>
            <a:ext cx="9601200" cy="357187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2/13/2024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3484775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6561" y="624156"/>
            <a:ext cx="1565766" cy="524324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371600" y="624156"/>
            <a:ext cx="8179641" cy="5243244"/>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2/13/2024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1909939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smtClean="0"/>
              <a:t>2/13/2024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2452153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65025" y="1301360"/>
            <a:ext cx="9612971" cy="2852737"/>
          </a:xfrm>
        </p:spPr>
        <p:txBody>
          <a:bodyPr anchor="b">
            <a:normAutofit/>
          </a:bodyPr>
          <a:lstStyle>
            <a:lvl1pPr algn="r">
              <a:defRPr sz="7200" cap="all" baseline="0">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765025" y="4216328"/>
            <a:ext cx="9612971" cy="1143324"/>
          </a:xfrm>
        </p:spPr>
        <p:txBody>
          <a:bodyPr/>
          <a:lstStyle>
            <a:lvl1pPr marL="0" indent="0" algn="r">
              <a:lnSpc>
                <a:spcPct val="112000"/>
              </a:lnSpc>
              <a:spcBef>
                <a:spcPts val="0"/>
              </a:spcBef>
              <a:spcAft>
                <a:spcPts val="0"/>
              </a:spcAft>
              <a:buNone/>
              <a:defRPr sz="2400">
                <a:solidFill>
                  <a:schemeClr val="tx2"/>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738908" y="6453386"/>
            <a:ext cx="1622409" cy="404614"/>
          </a:xfrm>
        </p:spPr>
        <p:txBody>
          <a:bodyPr/>
          <a:lstStyle>
            <a:lvl1pPr>
              <a:defRPr>
                <a:solidFill>
                  <a:schemeClr val="tx2"/>
                </a:solidFill>
              </a:defRPr>
            </a:lvl1pPr>
          </a:lstStyle>
          <a:p>
            <a:fld id="{9796027F-7875-4030-9381-8BD8C4F21935}" type="datetimeFigureOut">
              <a:rPr lang="en-US" smtClean="0"/>
              <a:t>2/13/2024</a:t>
            </a:fld>
            <a:endParaRPr lang="en-US" dirty="0"/>
          </a:p>
        </p:txBody>
      </p:sp>
      <p:sp>
        <p:nvSpPr>
          <p:cNvPr id="5" name="Footer Placeholder 4"/>
          <p:cNvSpPr>
            <a:spLocks noGrp="1"/>
          </p:cNvSpPr>
          <p:nvPr>
            <p:ph type="ftr" sz="quarter" idx="11"/>
          </p:nvPr>
        </p:nvSpPr>
        <p:spPr>
          <a:xfrm>
            <a:off x="2584312" y="6453386"/>
            <a:ext cx="7023377" cy="404614"/>
          </a:xfrm>
        </p:spPr>
        <p:txBody>
          <a:bodyPr/>
          <a:lstStyle>
            <a:lvl1pPr algn="ctr">
              <a:defRPr>
                <a:solidFill>
                  <a:schemeClr val="tx2"/>
                </a:solidFill>
              </a:defRPr>
            </a:lvl1pPr>
          </a:lstStyle>
          <a:p>
            <a:endParaRPr lang="en-US" dirty="0"/>
          </a:p>
        </p:txBody>
      </p:sp>
      <p:sp>
        <p:nvSpPr>
          <p:cNvPr id="6" name="Slide Number Placeholder 5"/>
          <p:cNvSpPr>
            <a:spLocks noGrp="1"/>
          </p:cNvSpPr>
          <p:nvPr>
            <p:ph type="sldNum" sz="quarter" idx="12"/>
          </p:nvPr>
        </p:nvSpPr>
        <p:spPr>
          <a:xfrm>
            <a:off x="9830683" y="6453386"/>
            <a:ext cx="1596292" cy="404614"/>
          </a:xfrm>
        </p:spPr>
        <p:txBody>
          <a:bodyPr/>
          <a:lstStyle>
            <a:lvl1pPr>
              <a:defRPr>
                <a:solidFill>
                  <a:schemeClr val="tx2"/>
                </a:solidFill>
              </a:defRPr>
            </a:lvl1pPr>
          </a:lstStyle>
          <a:p>
            <a:fld id="{D57F1E4F-1CFF-5643-939E-02111984F565}" type="slidenum">
              <a:rPr lang="en-US" smtClean="0"/>
              <a:t>‹#›</a:t>
            </a:fld>
            <a:endParaRPr lang="en-US" dirty="0"/>
          </a:p>
        </p:txBody>
      </p:sp>
      <p:sp>
        <p:nvSpPr>
          <p:cNvPr id="7" name="Freeform 6" title="Crop Mark"/>
          <p:cNvSpPr/>
          <p:nvPr/>
        </p:nvSpPr>
        <p:spPr bwMode="auto">
          <a:xfrm>
            <a:off x="8151962" y="1685652"/>
            <a:ext cx="3275013" cy="4408488"/>
          </a:xfrm>
          <a:custGeom>
            <a:avLst/>
            <a:gdLst/>
            <a:ahLst/>
            <a:cxnLst/>
            <a:rect l="0" t="0" r="r" b="b"/>
            <a:pathLst>
              <a:path w="4125" h="5554">
                <a:moveTo>
                  <a:pt x="3614" y="0"/>
                </a:moveTo>
                <a:lnTo>
                  <a:pt x="4125" y="0"/>
                </a:lnTo>
                <a:lnTo>
                  <a:pt x="4125" y="5554"/>
                </a:lnTo>
                <a:lnTo>
                  <a:pt x="0" y="5554"/>
                </a:lnTo>
                <a:lnTo>
                  <a:pt x="0" y="5074"/>
                </a:lnTo>
                <a:lnTo>
                  <a:pt x="3614" y="5074"/>
                </a:lnTo>
                <a:lnTo>
                  <a:pt x="3614" y="0"/>
                </a:lnTo>
                <a:close/>
              </a:path>
            </a:pathLst>
          </a:custGeom>
          <a:solidFill>
            <a:schemeClr val="tx2"/>
          </a:solidFill>
          <a:ln w="0">
            <a:noFill/>
            <a:prstDash val="solid"/>
            <a:round/>
            <a:headEnd/>
            <a:tailEnd/>
          </a:ln>
        </p:spPr>
      </p:sp>
    </p:spTree>
    <p:extLst>
      <p:ext uri="{BB962C8B-B14F-4D97-AF65-F5344CB8AC3E}">
        <p14:creationId xmlns:p14="http://schemas.microsoft.com/office/powerpoint/2010/main" val="1100823010"/>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2"/>
                </a:solidFill>
              </a:defRPr>
            </a:lvl1pPr>
          </a:lstStyle>
          <a:p>
            <a:r>
              <a:rPr lang="en-US"/>
              <a:t>Click to edit Master title style</a:t>
            </a:r>
            <a:endParaRPr lang="en-US" dirty="0"/>
          </a:p>
        </p:txBody>
      </p:sp>
      <p:sp>
        <p:nvSpPr>
          <p:cNvPr id="3" name="Content Placeholder 2"/>
          <p:cNvSpPr>
            <a:spLocks noGrp="1"/>
          </p:cNvSpPr>
          <p:nvPr>
            <p:ph sz="half" idx="1"/>
          </p:nvPr>
        </p:nvSpPr>
        <p:spPr>
          <a:xfrm>
            <a:off x="1371600" y="2285999"/>
            <a:ext cx="4447786" cy="3581401"/>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525403" y="2285999"/>
            <a:ext cx="4447786" cy="3581401"/>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9796027F-7875-4030-9381-8BD8C4F21935}" type="datetimeFigureOut">
              <a:rPr lang="en-US" smtClean="0"/>
              <a:t>2/13/2024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8217542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endParaRPr lang="en-US" dirty="0"/>
          </a:p>
        </p:txBody>
      </p:sp>
      <p:sp>
        <p:nvSpPr>
          <p:cNvPr id="3" name="Text Placeholder 2"/>
          <p:cNvSpPr>
            <a:spLocks noGrp="1"/>
          </p:cNvSpPr>
          <p:nvPr>
            <p:ph type="body" idx="1"/>
          </p:nvPr>
        </p:nvSpPr>
        <p:spPr>
          <a:xfrm>
            <a:off x="1371600"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371600"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525014" y="2340864"/>
            <a:ext cx="4443984" cy="823912"/>
          </a:xfr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525014" y="3305207"/>
            <a:ext cx="4443984" cy="2562193"/>
          </a:xfr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9796027F-7875-4030-9381-8BD8C4F21935}" type="datetimeFigureOut">
              <a:rPr lang="en-US" smtClean="0"/>
              <a:t>2/13/2024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1454400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509A250-FF31-4206-8172-F9D3106AACB1}" type="datetimeFigureOut">
              <a:rPr lang="en-US" smtClean="0"/>
              <a:t>2/13/2024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6111058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509A250-FF31-4206-8172-F9D3106AACB1}" type="datetimeFigureOut">
              <a:rPr lang="en-US" smtClean="0"/>
              <a:t>2/13/2024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02111984F565}" type="slidenum">
              <a:rPr lang="en-US" smtClean="0"/>
              <a:t>‹#›</a:t>
            </a:fld>
            <a:endParaRPr lang="en-US" dirty="0"/>
          </a:p>
        </p:txBody>
      </p:sp>
    </p:spTree>
    <p:extLst>
      <p:ext uri="{BB962C8B-B14F-4D97-AF65-F5344CB8AC3E}">
        <p14:creationId xmlns:p14="http://schemas.microsoft.com/office/powerpoint/2010/main" val="41193575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endParaRPr lang="en-US" dirty="0"/>
          </a:p>
        </p:txBody>
      </p:sp>
      <p:sp>
        <p:nvSpPr>
          <p:cNvPr id="3" name="Content Placeholder 2"/>
          <p:cNvSpPr>
            <a:spLocks noGrp="1"/>
          </p:cNvSpPr>
          <p:nvPr>
            <p:ph idx="1"/>
          </p:nvPr>
        </p:nvSpPr>
        <p:spPr>
          <a:xfrm>
            <a:off x="6256020" y="685801"/>
            <a:ext cx="5212080" cy="5175250"/>
          </a:xfr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3900" y="2856344"/>
            <a:ext cx="3855720" cy="3011056"/>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4509A250-FF31-4206-8172-F9D3106AACB1}" type="datetimeFigureOut">
              <a:rPr lang="en-US" smtClean="0"/>
              <a:t>2/13/2024</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D57F1E4F-1CFF-5643-939E-02111984F565}" type="slidenum">
              <a:rPr lang="en-US" smtClean="0"/>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8829467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rmAutofit/>
          </a:bodyPr>
          <a:lstStyle>
            <a:lvl1pPr>
              <a:lnSpc>
                <a:spcPct val="84000"/>
              </a:lnSpc>
              <a:defRPr sz="48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5532120" y="0"/>
            <a:ext cx="6659880" cy="6857999"/>
          </a:xfrm>
        </p:spPr>
        <p:txBody>
          <a:bodyPr anchor="t">
            <a:normAutofit/>
          </a:bodyPr>
          <a:lstStyle>
            <a:lvl1pPr marL="0" indent="0">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3900" y="2855968"/>
            <a:ext cx="3855720" cy="3011432"/>
          </a:xfr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723900" y="6453386"/>
            <a:ext cx="1204572" cy="404614"/>
          </a:xfrm>
        </p:spPr>
        <p:txBody>
          <a:bodyPr/>
          <a:lstStyle>
            <a:lvl1pPr>
              <a:defRPr>
                <a:solidFill>
                  <a:schemeClr val="tx2"/>
                </a:solidFill>
              </a:defRPr>
            </a:lvl1pPr>
          </a:lstStyle>
          <a:p>
            <a:fld id="{4509A250-FF31-4206-8172-F9D3106AACB1}" type="datetimeFigureOut">
              <a:rPr lang="en-US" smtClean="0"/>
              <a:t>2/13/2024</a:t>
            </a:fld>
            <a:endParaRPr lang="en-US" dirty="0"/>
          </a:p>
        </p:txBody>
      </p:sp>
      <p:sp>
        <p:nvSpPr>
          <p:cNvPr id="6" name="Footer Placeholder 5"/>
          <p:cNvSpPr>
            <a:spLocks noGrp="1"/>
          </p:cNvSpPr>
          <p:nvPr>
            <p:ph type="ftr" sz="quarter" idx="11"/>
          </p:nvPr>
        </p:nvSpPr>
        <p:spPr>
          <a:xfrm>
            <a:off x="2205945" y="6453386"/>
            <a:ext cx="2373675" cy="404614"/>
          </a:xfrm>
        </p:spPr>
        <p:txBody>
          <a:bodyPr/>
          <a:lstStyle>
            <a:lvl1pPr>
              <a:defRPr>
                <a:solidFill>
                  <a:schemeClr val="tx2"/>
                </a:solidFill>
              </a:defRPr>
            </a:lvl1pPr>
          </a:lstStyle>
          <a:p>
            <a:endParaRPr lang="en-US" dirty="0"/>
          </a:p>
        </p:txBody>
      </p:sp>
      <p:sp>
        <p:nvSpPr>
          <p:cNvPr id="7" name="Slide Number Placeholder 6"/>
          <p:cNvSpPr>
            <a:spLocks noGrp="1"/>
          </p:cNvSpPr>
          <p:nvPr>
            <p:ph type="sldNum" sz="quarter" idx="12"/>
          </p:nvPr>
        </p:nvSpPr>
        <p:spPr>
          <a:xfrm>
            <a:off x="9883140" y="6453386"/>
            <a:ext cx="1596292" cy="404614"/>
          </a:xfrm>
        </p:spPr>
        <p:txBody>
          <a:bodyPr/>
          <a:lstStyle>
            <a:lvl1pPr>
              <a:defRPr>
                <a:solidFill>
                  <a:schemeClr val="tx2"/>
                </a:solidFill>
              </a:defRPr>
            </a:lvl1pPr>
          </a:lstStyle>
          <a:p>
            <a:fld id="{D57F1E4F-1CFF-5643-939E-02111984F565}" type="slidenum">
              <a:rPr lang="en-US" smtClean="0"/>
              <a:t>‹#›</a:t>
            </a:fld>
            <a:endParaRPr lang="en-US" dirty="0"/>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31782327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371600" y="2286000"/>
            <a:ext cx="9601200" cy="3581400"/>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390650" y="6453386"/>
            <a:ext cx="1204572" cy="404614"/>
          </a:xfrm>
          <a:prstGeom prst="rect">
            <a:avLst/>
          </a:prstGeom>
        </p:spPr>
        <p:txBody>
          <a:bodyPr vert="horz" lIns="91440" tIns="45720" rIns="91440" bIns="45720" rtlCol="0" anchor="ctr"/>
          <a:lstStyle>
            <a:lvl1pPr algn="l">
              <a:defRPr sz="1200" baseline="0">
                <a:solidFill>
                  <a:schemeClr val="tx2"/>
                </a:solidFill>
              </a:defRPr>
            </a:lvl1pPr>
          </a:lstStyle>
          <a:p>
            <a:fld id="{4AAD347D-5ACD-4C99-B74B-A9C85AD731AF}" type="datetimeFigureOut">
              <a:rPr lang="en-US" smtClean="0"/>
              <a:t>2/13/2024</a:t>
            </a:fld>
            <a:endParaRPr lang="en-US" dirty="0"/>
          </a:p>
        </p:txBody>
      </p:sp>
      <p:sp>
        <p:nvSpPr>
          <p:cNvPr id="5" name="Footer Placeholder 4"/>
          <p:cNvSpPr>
            <a:spLocks noGrp="1"/>
          </p:cNvSpPr>
          <p:nvPr>
            <p:ph type="ftr" sz="quarter" idx="3"/>
          </p:nvPr>
        </p:nvSpPr>
        <p:spPr>
          <a:xfrm>
            <a:off x="2893564" y="6453386"/>
            <a:ext cx="6280830" cy="404614"/>
          </a:xfrm>
          <a:prstGeom prst="rect">
            <a:avLst/>
          </a:prstGeom>
        </p:spPr>
        <p:txBody>
          <a:bodyPr vert="horz" lIns="91440" tIns="45720" rIns="91440" bIns="45720" rtlCol="0" anchor="ctr"/>
          <a:lstStyle>
            <a:lvl1pPr algn="l">
              <a:defRPr sz="1200" baseline="0">
                <a:solidFill>
                  <a:schemeClr val="tx2"/>
                </a:solidFill>
              </a:defRPr>
            </a:lvl1pPr>
          </a:lstStyle>
          <a:p>
            <a:endParaRPr lang="en-US" dirty="0"/>
          </a:p>
        </p:txBody>
      </p:sp>
      <p:sp>
        <p:nvSpPr>
          <p:cNvPr id="6" name="Slide Number Placeholder 5"/>
          <p:cNvSpPr>
            <a:spLocks noGrp="1"/>
          </p:cNvSpPr>
          <p:nvPr>
            <p:ph type="sldNum" sz="quarter" idx="4"/>
          </p:nvPr>
        </p:nvSpPr>
        <p:spPr>
          <a:xfrm>
            <a:off x="9472736" y="6453386"/>
            <a:ext cx="1596292" cy="404614"/>
          </a:xfrm>
          <a:prstGeom prst="rect">
            <a:avLst/>
          </a:prstGeom>
        </p:spPr>
        <p:txBody>
          <a:bodyPr vert="horz" lIns="91440" tIns="45720" rIns="91440" bIns="45720" rtlCol="0" anchor="ctr"/>
          <a:lstStyle>
            <a:lvl1pPr algn="r">
              <a:defRPr sz="1200" baseline="0">
                <a:solidFill>
                  <a:schemeClr val="tx2"/>
                </a:solidFill>
              </a:defRPr>
            </a:lvl1pPr>
          </a:lstStyle>
          <a:p>
            <a:fld id="{D57F1E4F-1CFF-5643-939E-02111984F565}" type="slidenum">
              <a:rPr lang="en-US" smtClean="0"/>
              <a:t>‹#›</a:t>
            </a:fld>
            <a:endParaRPr lang="en-US" dirty="0"/>
          </a:p>
        </p:txBody>
      </p:sp>
      <p:sp>
        <p:nvSpPr>
          <p:cNvPr id="9" name="Rectangle 8" title="Side bar"/>
          <p:cNvSpPr/>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2258919326"/>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hf sldNum="0" hdr="0" ftr="0" dt="0"/>
  <p:txStyles>
    <p:title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hyperlink" Target="https://www.bing.com/images/search?q=chaffey+college+pictures&amp;id=1DEAD475BE6D45AE9B79D3D84C199BBF7D7EBA53&amp;FORM=IQFRBA" TargetMode="External"/><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hyperlink" Target="http://www.atitesting.com/" TargetMode="Externa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hyperlink" Target="http://www.chaffey.edu/" TargetMode="Externa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acenursing.org/" TargetMode="External"/><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6" name="Rectangle 75">
            <a:extLst>
              <a:ext uri="{FF2B5EF4-FFF2-40B4-BE49-F238E27FC236}">
                <a16:creationId xmlns:a16="http://schemas.microsoft.com/office/drawing/2014/main" id="{26EA85A4-38E9-4E5F-98C1-DC84DE0A39B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8" name="Freeform 6">
            <a:extLst>
              <a:ext uri="{FF2B5EF4-FFF2-40B4-BE49-F238E27FC236}">
                <a16:creationId xmlns:a16="http://schemas.microsoft.com/office/drawing/2014/main" id="{0852F2F7-25A7-4AB6-946A-0E98BBEBC32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sp>
        <p:nvSpPr>
          <p:cNvPr id="2" name="Title 1">
            <a:extLst>
              <a:ext uri="{FF2B5EF4-FFF2-40B4-BE49-F238E27FC236}">
                <a16:creationId xmlns:a16="http://schemas.microsoft.com/office/drawing/2014/main" id="{081538CD-D7C6-4A86-ACF9-4AA4D20C82BC}"/>
              </a:ext>
            </a:extLst>
          </p:cNvPr>
          <p:cNvSpPr>
            <a:spLocks noGrp="1"/>
          </p:cNvSpPr>
          <p:nvPr>
            <p:ph type="ctrTitle"/>
          </p:nvPr>
        </p:nvSpPr>
        <p:spPr>
          <a:xfrm>
            <a:off x="1478522" y="1480930"/>
            <a:ext cx="5301138" cy="3254321"/>
          </a:xfrm>
        </p:spPr>
        <p:txBody>
          <a:bodyPr>
            <a:normAutofit/>
          </a:bodyPr>
          <a:lstStyle/>
          <a:p>
            <a:pPr algn="l"/>
            <a:r>
              <a:rPr lang="en-US" sz="5100" dirty="0"/>
              <a:t>Chaffey College</a:t>
            </a:r>
            <a:br>
              <a:rPr lang="en-US" sz="5100" dirty="0"/>
            </a:br>
            <a:r>
              <a:rPr lang="en-US" sz="5100" dirty="0"/>
              <a:t>School of Health Sciences</a:t>
            </a:r>
          </a:p>
        </p:txBody>
      </p:sp>
      <p:sp>
        <p:nvSpPr>
          <p:cNvPr id="3" name="Subtitle 2">
            <a:extLst>
              <a:ext uri="{FF2B5EF4-FFF2-40B4-BE49-F238E27FC236}">
                <a16:creationId xmlns:a16="http://schemas.microsoft.com/office/drawing/2014/main" id="{1C879B0D-EF72-4B02-B915-866D58DD91E2}"/>
              </a:ext>
            </a:extLst>
          </p:cNvPr>
          <p:cNvSpPr>
            <a:spLocks noGrp="1"/>
          </p:cNvSpPr>
          <p:nvPr>
            <p:ph type="subTitle" idx="1"/>
          </p:nvPr>
        </p:nvSpPr>
        <p:spPr>
          <a:xfrm>
            <a:off x="1478524" y="4804850"/>
            <a:ext cx="5284876" cy="1086237"/>
          </a:xfrm>
        </p:spPr>
        <p:txBody>
          <a:bodyPr>
            <a:normAutofit/>
          </a:bodyPr>
          <a:lstStyle/>
          <a:p>
            <a:pPr algn="l">
              <a:spcAft>
                <a:spcPts val="600"/>
              </a:spcAft>
            </a:pPr>
            <a:r>
              <a:rPr lang="en-US" u="sng" dirty="0">
                <a:solidFill>
                  <a:schemeClr val="tx1">
                    <a:lumMod val="95000"/>
                  </a:schemeClr>
                </a:solidFill>
                <a:effectLst>
                  <a:outerShdw blurRad="38100" dist="38100" dir="2700000" algn="tl">
                    <a:srgbClr val="000000">
                      <a:alpha val="43137"/>
                    </a:srgbClr>
                  </a:outerShdw>
                </a:effectLst>
              </a:rPr>
              <a:t>Associate Degree Nursing (ADN)</a:t>
            </a:r>
          </a:p>
          <a:p>
            <a:pPr algn="l">
              <a:spcAft>
                <a:spcPts val="600"/>
              </a:spcAft>
            </a:pPr>
            <a:r>
              <a:rPr lang="en-US" u="sng" dirty="0">
                <a:solidFill>
                  <a:schemeClr val="tx1">
                    <a:lumMod val="95000"/>
                  </a:schemeClr>
                </a:solidFill>
                <a:effectLst>
                  <a:outerShdw blurRad="38100" dist="38100" dir="2700000" algn="tl">
                    <a:srgbClr val="000000">
                      <a:alpha val="43137"/>
                    </a:srgbClr>
                  </a:outerShdw>
                </a:effectLst>
              </a:rPr>
              <a:t>Rancho Cucamonga Campus</a:t>
            </a:r>
          </a:p>
        </p:txBody>
      </p:sp>
      <p:pic>
        <p:nvPicPr>
          <p:cNvPr id="5" name="Picture 4" descr="A sign above a store&#10;&#10;Description automatically generated">
            <a:extLst>
              <a:ext uri="{FF2B5EF4-FFF2-40B4-BE49-F238E27FC236}">
                <a16:creationId xmlns:a16="http://schemas.microsoft.com/office/drawing/2014/main" id="{D619C669-515F-4CBD-B2B9-BAD6088C2E0F}"/>
              </a:ext>
            </a:extLst>
          </p:cNvPr>
          <p:cNvPicPr>
            <a:picLocks noChangeAspect="1"/>
          </p:cNvPicPr>
          <p:nvPr/>
        </p:nvPicPr>
        <p:blipFill>
          <a:blip r:embed="rId2"/>
          <a:stretch>
            <a:fillRect/>
          </a:stretch>
        </p:blipFill>
        <p:spPr>
          <a:xfrm>
            <a:off x="7225748" y="746449"/>
            <a:ext cx="3935703" cy="2602118"/>
          </a:xfrm>
          <a:prstGeom prst="rect">
            <a:avLst/>
          </a:prstGeom>
          <a:ln>
            <a:noFill/>
          </a:ln>
          <a:effectLst/>
        </p:spPr>
      </p:pic>
      <p:pic>
        <p:nvPicPr>
          <p:cNvPr id="1026" name="Picture 2" descr="Image result for chaffey college">
            <a:hlinkClick r:id="rId3"/>
            <a:extLst>
              <a:ext uri="{FF2B5EF4-FFF2-40B4-BE49-F238E27FC236}">
                <a16:creationId xmlns:a16="http://schemas.microsoft.com/office/drawing/2014/main" id="{1E59F2EA-ED2F-4A6F-A812-7C8DAB7DDE6F}"/>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7225748" y="3509434"/>
            <a:ext cx="4322785" cy="2014857"/>
          </a:xfrm>
          <a:prstGeom prst="rect">
            <a:avLst/>
          </a:prstGeom>
          <a:noFill/>
          <a:ln>
            <a:noFill/>
          </a:ln>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4757929"/>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B1F312-3E66-4AEA-8676-F21E32F2FCDD}"/>
              </a:ext>
            </a:extLst>
          </p:cNvPr>
          <p:cNvSpPr>
            <a:spLocks noGrp="1"/>
          </p:cNvSpPr>
          <p:nvPr>
            <p:ph type="title"/>
          </p:nvPr>
        </p:nvSpPr>
        <p:spPr>
          <a:xfrm>
            <a:off x="1152525" y="246813"/>
            <a:ext cx="9886950" cy="1485900"/>
          </a:xfrm>
        </p:spPr>
        <p:txBody>
          <a:bodyPr>
            <a:normAutofit/>
          </a:bodyPr>
          <a:lstStyle/>
          <a:p>
            <a:r>
              <a:rPr lang="en-US" dirty="0"/>
              <a:t>MATH 401</a:t>
            </a:r>
            <a:br>
              <a:rPr lang="en-US" dirty="0"/>
            </a:br>
            <a:r>
              <a:rPr lang="en-US" dirty="0"/>
              <a:t>Frequently Asked Questions..</a:t>
            </a:r>
          </a:p>
        </p:txBody>
      </p:sp>
      <p:sp>
        <p:nvSpPr>
          <p:cNvPr id="3" name="Content Placeholder 2">
            <a:extLst>
              <a:ext uri="{FF2B5EF4-FFF2-40B4-BE49-F238E27FC236}">
                <a16:creationId xmlns:a16="http://schemas.microsoft.com/office/drawing/2014/main" id="{FAC5EB61-861C-4132-B881-6C2C23C9596F}"/>
              </a:ext>
            </a:extLst>
          </p:cNvPr>
          <p:cNvSpPr>
            <a:spLocks noGrp="1"/>
          </p:cNvSpPr>
          <p:nvPr>
            <p:ph idx="1"/>
          </p:nvPr>
        </p:nvSpPr>
        <p:spPr>
          <a:xfrm>
            <a:off x="1390649" y="2286000"/>
            <a:ext cx="6176776" cy="3581400"/>
          </a:xfrm>
        </p:spPr>
        <p:txBody>
          <a:bodyPr>
            <a:noAutofit/>
          </a:bodyPr>
          <a:lstStyle/>
          <a:p>
            <a:r>
              <a:rPr lang="en-US" sz="2800" dirty="0"/>
              <a:t>Math 401 is a 1 unit course for nursing math that is specific to health care</a:t>
            </a:r>
          </a:p>
          <a:p>
            <a:r>
              <a:rPr lang="en-US" sz="2800" dirty="0"/>
              <a:t>Offered in Fast-track formats year-round</a:t>
            </a:r>
          </a:p>
          <a:p>
            <a:r>
              <a:rPr lang="en-US" sz="2800" dirty="0"/>
              <a:t>Cannot be waived with other math courses</a:t>
            </a:r>
          </a:p>
          <a:p>
            <a:r>
              <a:rPr lang="en-US" sz="2800" dirty="0"/>
              <a:t>For similar courses at other colleges meet with a counselor </a:t>
            </a:r>
          </a:p>
        </p:txBody>
      </p:sp>
      <p:pic>
        <p:nvPicPr>
          <p:cNvPr id="6" name="Picture 5">
            <a:extLst>
              <a:ext uri="{FF2B5EF4-FFF2-40B4-BE49-F238E27FC236}">
                <a16:creationId xmlns:a16="http://schemas.microsoft.com/office/drawing/2014/main" id="{DF98ABF7-3C62-4EDA-92AD-F4636AE07B9D}"/>
              </a:ext>
            </a:extLst>
          </p:cNvPr>
          <p:cNvPicPr>
            <a:picLocks noChangeAspect="1"/>
          </p:cNvPicPr>
          <p:nvPr/>
        </p:nvPicPr>
        <p:blipFill rotWithShape="1">
          <a:blip r:embed="rId2"/>
          <a:srcRect t="15403" b="13075"/>
          <a:stretch/>
        </p:blipFill>
        <p:spPr>
          <a:xfrm>
            <a:off x="8061437" y="2401556"/>
            <a:ext cx="3211495" cy="3466681"/>
          </a:xfrm>
          <a:prstGeom prst="rect">
            <a:avLst/>
          </a:prstGeom>
        </p:spPr>
      </p:pic>
    </p:spTree>
    <p:extLst>
      <p:ext uri="{BB962C8B-B14F-4D97-AF65-F5344CB8AC3E}">
        <p14:creationId xmlns:p14="http://schemas.microsoft.com/office/powerpoint/2010/main" val="2066467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E4CB7-D41D-4E1C-8736-744D12006585}"/>
              </a:ext>
            </a:extLst>
          </p:cNvPr>
          <p:cNvSpPr>
            <a:spLocks noGrp="1"/>
          </p:cNvSpPr>
          <p:nvPr>
            <p:ph type="title"/>
          </p:nvPr>
        </p:nvSpPr>
        <p:spPr>
          <a:xfrm>
            <a:off x="1371600" y="685800"/>
            <a:ext cx="9601200" cy="1485900"/>
          </a:xfrm>
        </p:spPr>
        <p:txBody>
          <a:bodyPr>
            <a:normAutofit fontScale="90000"/>
          </a:bodyPr>
          <a:lstStyle/>
          <a:p>
            <a:r>
              <a:rPr lang="en-US" sz="3400" dirty="0"/>
              <a:t>ADN Required General Ed courses:</a:t>
            </a:r>
            <a:br>
              <a:rPr lang="en-US" sz="3400" dirty="0"/>
            </a:br>
            <a:r>
              <a:rPr lang="en-US" sz="3100" dirty="0"/>
              <a:t>Students with all courses completed will be prioritized over students with in progress courses</a:t>
            </a:r>
            <a:br>
              <a:rPr lang="en-US" sz="3400" dirty="0"/>
            </a:br>
            <a:endParaRPr lang="en-US" sz="3400" dirty="0"/>
          </a:p>
        </p:txBody>
      </p:sp>
      <p:graphicFrame>
        <p:nvGraphicFramePr>
          <p:cNvPr id="9" name="Content Placeholder 8">
            <a:extLst>
              <a:ext uri="{FF2B5EF4-FFF2-40B4-BE49-F238E27FC236}">
                <a16:creationId xmlns:a16="http://schemas.microsoft.com/office/drawing/2014/main" id="{6E1AEF2B-1CEE-4B36-B532-3CC8197C5EB4}"/>
              </a:ext>
            </a:extLst>
          </p:cNvPr>
          <p:cNvGraphicFramePr>
            <a:graphicFrameLocks noGrp="1"/>
          </p:cNvGraphicFramePr>
          <p:nvPr>
            <p:ph idx="1"/>
            <p:extLst>
              <p:ext uri="{D42A27DB-BD31-4B8C-83A1-F6EECF244321}">
                <p14:modId xmlns:p14="http://schemas.microsoft.com/office/powerpoint/2010/main" val="1121583970"/>
              </p:ext>
            </p:extLst>
          </p:nvPr>
        </p:nvGraphicFramePr>
        <p:xfrm>
          <a:off x="1371600" y="2054578"/>
          <a:ext cx="9601200" cy="4255905"/>
        </p:xfrm>
        <a:graphic>
          <a:graphicData uri="http://schemas.openxmlformats.org/drawingml/2006/table">
            <a:tbl>
              <a:tblPr firstRow="1" bandRow="1">
                <a:tableStyleId>{5C22544A-7EE6-4342-B048-85BDC9FD1C3A}</a:tableStyleId>
              </a:tblPr>
              <a:tblGrid>
                <a:gridCol w="9601200">
                  <a:extLst>
                    <a:ext uri="{9D8B030D-6E8A-4147-A177-3AD203B41FA5}">
                      <a16:colId xmlns:a16="http://schemas.microsoft.com/office/drawing/2014/main" val="2363026825"/>
                    </a:ext>
                  </a:extLst>
                </a:gridCol>
              </a:tblGrid>
              <a:tr h="825572">
                <a:tc>
                  <a:txBody>
                    <a:bodyPr/>
                    <a:lstStyle/>
                    <a:p>
                      <a:r>
                        <a:rPr lang="en-US" sz="1800" dirty="0"/>
                        <a:t>Required Gen Ed courses</a:t>
                      </a:r>
                    </a:p>
                    <a:p>
                      <a:r>
                        <a:rPr lang="en-US" sz="1800" dirty="0"/>
                        <a:t>Minimum GPA for combined Gen Ed requirement listed below must be 3.0</a:t>
                      </a:r>
                    </a:p>
                  </a:txBody>
                  <a:tcPr marL="77790" marR="77790" marT="36246" marB="36246"/>
                </a:tc>
                <a:extLst>
                  <a:ext uri="{0D108BD9-81ED-4DB2-BD59-A6C34878D82A}">
                    <a16:rowId xmlns:a16="http://schemas.microsoft.com/office/drawing/2014/main" val="2934556686"/>
                  </a:ext>
                </a:extLst>
              </a:tr>
              <a:tr h="366346">
                <a:tc>
                  <a:txBody>
                    <a:bodyPr/>
                    <a:lstStyle/>
                    <a:p>
                      <a:r>
                        <a:rPr lang="en-US" sz="1600" dirty="0"/>
                        <a:t>Math 401   Math for Health Sciences (1)</a:t>
                      </a:r>
                    </a:p>
                  </a:txBody>
                  <a:tcPr marL="77790" marR="77790" marT="36246" marB="36246"/>
                </a:tc>
                <a:extLst>
                  <a:ext uri="{0D108BD9-81ED-4DB2-BD59-A6C34878D82A}">
                    <a16:rowId xmlns:a16="http://schemas.microsoft.com/office/drawing/2014/main" val="2103703356"/>
                  </a:ext>
                </a:extLst>
              </a:tr>
              <a:tr h="366346">
                <a:tc>
                  <a:txBody>
                    <a:bodyPr/>
                    <a:lstStyle/>
                    <a:p>
                      <a:r>
                        <a:rPr lang="en-US" sz="1600" dirty="0"/>
                        <a:t>Psych 25    Developmental (Lifespan) Psychology (3)</a:t>
                      </a:r>
                    </a:p>
                  </a:txBody>
                  <a:tcPr marL="77790" marR="77790" marT="36246" marB="36246"/>
                </a:tc>
                <a:extLst>
                  <a:ext uri="{0D108BD9-81ED-4DB2-BD59-A6C34878D82A}">
                    <a16:rowId xmlns:a16="http://schemas.microsoft.com/office/drawing/2014/main" val="1537045463"/>
                  </a:ext>
                </a:extLst>
              </a:tr>
              <a:tr h="865911">
                <a:tc>
                  <a:txBody>
                    <a:bodyPr/>
                    <a:lstStyle/>
                    <a:p>
                      <a:r>
                        <a:rPr lang="en-US" sz="1600" dirty="0"/>
                        <a:t>Soc 10 (Intro to sociology) OR Anthro 3 (Social &amp; Cultural anthropology) OR </a:t>
                      </a:r>
                      <a:r>
                        <a:rPr lang="en-US" sz="1600" dirty="0" err="1"/>
                        <a:t>Comstd</a:t>
                      </a:r>
                      <a:r>
                        <a:rPr lang="en-US" sz="1600" dirty="0"/>
                        <a:t> 74 (Intercultural Communication).</a:t>
                      </a:r>
                    </a:p>
                    <a:p>
                      <a:r>
                        <a:rPr lang="en-US" sz="1600" dirty="0"/>
                        <a:t>These courses meet American Institutions requirement for graduation</a:t>
                      </a:r>
                    </a:p>
                  </a:txBody>
                  <a:tcPr marL="77790" marR="77790" marT="36246" marB="36246"/>
                </a:tc>
                <a:extLst>
                  <a:ext uri="{0D108BD9-81ED-4DB2-BD59-A6C34878D82A}">
                    <a16:rowId xmlns:a16="http://schemas.microsoft.com/office/drawing/2014/main" val="3412422632"/>
                  </a:ext>
                </a:extLst>
              </a:tr>
              <a:tr h="366346">
                <a:tc>
                  <a:txBody>
                    <a:bodyPr/>
                    <a:lstStyle/>
                    <a:p>
                      <a:r>
                        <a:rPr lang="en-US" sz="1600" dirty="0" err="1"/>
                        <a:t>Comstd</a:t>
                      </a:r>
                      <a:r>
                        <a:rPr lang="en-US" sz="1600" dirty="0"/>
                        <a:t> 2, 4, 6, 8   </a:t>
                      </a:r>
                    </a:p>
                  </a:txBody>
                  <a:tcPr marL="77790" marR="77790" marT="36246" marB="36246"/>
                </a:tc>
                <a:extLst>
                  <a:ext uri="{0D108BD9-81ED-4DB2-BD59-A6C34878D82A}">
                    <a16:rowId xmlns:a16="http://schemas.microsoft.com/office/drawing/2014/main" val="1639794873"/>
                  </a:ext>
                </a:extLst>
              </a:tr>
              <a:tr h="366346">
                <a:tc>
                  <a:txBody>
                    <a:bodyPr/>
                    <a:lstStyle/>
                    <a:p>
                      <a:r>
                        <a:rPr lang="en-US" sz="1600" dirty="0"/>
                        <a:t>Humanities Area/Art/</a:t>
                      </a:r>
                      <a:r>
                        <a:rPr lang="en-US" sz="1600" dirty="0" err="1"/>
                        <a:t>Humaities</a:t>
                      </a:r>
                      <a:r>
                        <a:rPr lang="en-US" sz="1600" dirty="0"/>
                        <a:t> </a:t>
                      </a:r>
                      <a:endParaRPr lang="en-US" dirty="0"/>
                    </a:p>
                  </a:txBody>
                  <a:tcPr marL="77790" marR="77790" marT="36246" marB="36246"/>
                </a:tc>
                <a:extLst>
                  <a:ext uri="{0D108BD9-81ED-4DB2-BD59-A6C34878D82A}">
                    <a16:rowId xmlns:a16="http://schemas.microsoft.com/office/drawing/2014/main" val="3133889611"/>
                  </a:ext>
                </a:extLst>
              </a:tr>
              <a:tr h="366346">
                <a:tc>
                  <a:txBody>
                    <a:bodyPr/>
                    <a:lstStyle/>
                    <a:p>
                      <a:r>
                        <a:rPr lang="en-US" sz="1600" dirty="0"/>
                        <a:t>Ethnic Studies </a:t>
                      </a:r>
                    </a:p>
                  </a:txBody>
                  <a:tcPr marL="77790" marR="77790" marT="36246" marB="36246"/>
                </a:tc>
                <a:extLst>
                  <a:ext uri="{0D108BD9-81ED-4DB2-BD59-A6C34878D82A}">
                    <a16:rowId xmlns:a16="http://schemas.microsoft.com/office/drawing/2014/main" val="4064580585"/>
                  </a:ext>
                </a:extLst>
              </a:tr>
              <a:tr h="366346">
                <a:tc>
                  <a:txBody>
                    <a:bodyPr/>
                    <a:lstStyle/>
                    <a:p>
                      <a:r>
                        <a:rPr lang="en-US" sz="1600" dirty="0"/>
                        <a:t>Math 420 OR Math 450 or higher OR Proficiency as stated on Chaffey Mathematics assessment results</a:t>
                      </a:r>
                    </a:p>
                  </a:txBody>
                  <a:tcPr marL="77790" marR="77790" marT="36246" marB="36246"/>
                </a:tc>
                <a:extLst>
                  <a:ext uri="{0D108BD9-81ED-4DB2-BD59-A6C34878D82A}">
                    <a16:rowId xmlns:a16="http://schemas.microsoft.com/office/drawing/2014/main" val="4057094762"/>
                  </a:ext>
                </a:extLst>
              </a:tr>
              <a:tr h="366346">
                <a:tc>
                  <a:txBody>
                    <a:bodyPr/>
                    <a:lstStyle/>
                    <a:p>
                      <a:r>
                        <a:rPr lang="en-US" sz="1600" dirty="0"/>
                        <a:t>Engl 1A      Composition (3). Prerequisite: Engl 495 or Chaffey Assessment</a:t>
                      </a:r>
                    </a:p>
                  </a:txBody>
                  <a:tcPr marL="77790" marR="77790" marT="36246" marB="36246"/>
                </a:tc>
                <a:extLst>
                  <a:ext uri="{0D108BD9-81ED-4DB2-BD59-A6C34878D82A}">
                    <a16:rowId xmlns:a16="http://schemas.microsoft.com/office/drawing/2014/main" val="2434880225"/>
                  </a:ext>
                </a:extLst>
              </a:tr>
            </a:tbl>
          </a:graphicData>
        </a:graphic>
      </p:graphicFrame>
    </p:spTree>
    <p:extLst>
      <p:ext uri="{BB962C8B-B14F-4D97-AF65-F5344CB8AC3E}">
        <p14:creationId xmlns:p14="http://schemas.microsoft.com/office/powerpoint/2010/main" val="106798520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83B91B61-BFCA-4647-957E-A8269BE46F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2EF03FB-53F8-47F2-9E00-9E9963C0DF6E}"/>
              </a:ext>
            </a:extLst>
          </p:cNvPr>
          <p:cNvSpPr>
            <a:spLocks noGrp="1"/>
          </p:cNvSpPr>
          <p:nvPr>
            <p:ph type="title"/>
          </p:nvPr>
        </p:nvSpPr>
        <p:spPr>
          <a:xfrm>
            <a:off x="5100824" y="685800"/>
            <a:ext cx="6176776" cy="1485900"/>
          </a:xfrm>
        </p:spPr>
        <p:txBody>
          <a:bodyPr>
            <a:normAutofit/>
          </a:bodyPr>
          <a:lstStyle/>
          <a:p>
            <a:r>
              <a:rPr lang="en-US" sz="3100" dirty="0"/>
              <a:t>Enrollment Criteria for 1</a:t>
            </a:r>
            <a:r>
              <a:rPr lang="en-US" sz="3100" baseline="30000" dirty="0"/>
              <a:t>st</a:t>
            </a:r>
            <a:r>
              <a:rPr lang="en-US" sz="3100" dirty="0"/>
              <a:t> semester</a:t>
            </a:r>
            <a:br>
              <a:rPr lang="en-US" sz="3100" dirty="0"/>
            </a:br>
            <a:r>
              <a:rPr lang="en-US" sz="3100" dirty="0"/>
              <a:t>Based on Chancellors Office criteria</a:t>
            </a:r>
            <a:br>
              <a:rPr lang="en-US" sz="3100" dirty="0"/>
            </a:br>
            <a:endParaRPr lang="en-US" sz="3100" dirty="0"/>
          </a:p>
        </p:txBody>
      </p:sp>
      <p:pic>
        <p:nvPicPr>
          <p:cNvPr id="7" name="Picture 6" descr="A person wearing glasses and smiling at the camera&#10;&#10;Description automatically generated">
            <a:extLst>
              <a:ext uri="{FF2B5EF4-FFF2-40B4-BE49-F238E27FC236}">
                <a16:creationId xmlns:a16="http://schemas.microsoft.com/office/drawing/2014/main" id="{875C0E1C-2413-42EB-A94D-4871CDA5C4B5}"/>
              </a:ext>
            </a:extLst>
          </p:cNvPr>
          <p:cNvPicPr>
            <a:picLocks noChangeAspect="1"/>
          </p:cNvPicPr>
          <p:nvPr/>
        </p:nvPicPr>
        <p:blipFill rotWithShape="1">
          <a:blip r:embed="rId2"/>
          <a:srcRect r="4460"/>
          <a:stretch/>
        </p:blipFill>
        <p:spPr>
          <a:xfrm>
            <a:off x="-1" y="10"/>
            <a:ext cx="4373546" cy="6857990"/>
          </a:xfrm>
          <a:prstGeom prst="rect">
            <a:avLst/>
          </a:prstGeom>
        </p:spPr>
      </p:pic>
      <p:sp>
        <p:nvSpPr>
          <p:cNvPr id="14" name="Rectangle 13">
            <a:extLst>
              <a:ext uri="{FF2B5EF4-FFF2-40B4-BE49-F238E27FC236}">
                <a16:creationId xmlns:a16="http://schemas.microsoft.com/office/drawing/2014/main" id="{92D1D7C6-1C89-420C-8D35-483654167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354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59C9D8AD-D6C8-497F-B501-C4B0838666FF}"/>
              </a:ext>
            </a:extLst>
          </p:cNvPr>
          <p:cNvSpPr>
            <a:spLocks noGrp="1"/>
          </p:cNvSpPr>
          <p:nvPr>
            <p:ph idx="1"/>
          </p:nvPr>
        </p:nvSpPr>
        <p:spPr>
          <a:xfrm>
            <a:off x="5100823" y="2286000"/>
            <a:ext cx="6492865" cy="4193822"/>
          </a:xfrm>
        </p:spPr>
        <p:txBody>
          <a:bodyPr>
            <a:normAutofit/>
          </a:bodyPr>
          <a:lstStyle/>
          <a:p>
            <a:r>
              <a:rPr lang="en-US" b="1" dirty="0"/>
              <a:t>Points awarded based on criteria in each of the following categories.</a:t>
            </a:r>
          </a:p>
          <a:p>
            <a:r>
              <a:rPr lang="en-US" b="1" dirty="0"/>
              <a:t>Please refer to the ADN Enrollment Criteria form under the Entrance tab on the website</a:t>
            </a:r>
          </a:p>
          <a:p>
            <a:pPr lvl="1"/>
            <a:r>
              <a:rPr lang="en-US" b="1" dirty="0"/>
              <a:t>https://www.chaffey.edu/healthsciences/nursing/nursingadn/pdfs/multi-criteria-selection-process.pdf</a:t>
            </a:r>
          </a:p>
        </p:txBody>
      </p:sp>
    </p:spTree>
    <p:extLst>
      <p:ext uri="{BB962C8B-B14F-4D97-AF65-F5344CB8AC3E}">
        <p14:creationId xmlns:p14="http://schemas.microsoft.com/office/powerpoint/2010/main" val="41463971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C159B63-C56D-4E4E-8B07-40A1346DC9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AD2D91-D2BB-453A-BCE6-500E37747ED9}"/>
              </a:ext>
            </a:extLst>
          </p:cNvPr>
          <p:cNvSpPr>
            <a:spLocks noGrp="1"/>
          </p:cNvSpPr>
          <p:nvPr>
            <p:ph type="title"/>
          </p:nvPr>
        </p:nvSpPr>
        <p:spPr>
          <a:xfrm>
            <a:off x="967902" y="1194180"/>
            <a:ext cx="3093110" cy="5020353"/>
          </a:xfrm>
        </p:spPr>
        <p:txBody>
          <a:bodyPr>
            <a:normAutofit/>
          </a:bodyPr>
          <a:lstStyle/>
          <a:p>
            <a:r>
              <a:rPr lang="en-US" dirty="0"/>
              <a:t>ADN TEAS exam information</a:t>
            </a:r>
          </a:p>
        </p:txBody>
      </p:sp>
      <p:sp>
        <p:nvSpPr>
          <p:cNvPr id="10" name="Rectangle 9">
            <a:extLst>
              <a:ext uri="{FF2B5EF4-FFF2-40B4-BE49-F238E27FC236}">
                <a16:creationId xmlns:a16="http://schemas.microsoft.com/office/drawing/2014/main" id="{27DEF201-077E-444A-A3F0-66E1425357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F275A3E5-7517-42D3-B89D-B5336A7D0881}"/>
              </a:ext>
            </a:extLst>
          </p:cNvPr>
          <p:cNvSpPr>
            <a:spLocks noGrp="1"/>
          </p:cNvSpPr>
          <p:nvPr>
            <p:ph idx="1"/>
          </p:nvPr>
        </p:nvSpPr>
        <p:spPr>
          <a:xfrm>
            <a:off x="4424082" y="845389"/>
            <a:ext cx="7066303" cy="5831456"/>
          </a:xfrm>
        </p:spPr>
        <p:txBody>
          <a:bodyPr>
            <a:normAutofit/>
          </a:bodyPr>
          <a:lstStyle/>
          <a:p>
            <a:r>
              <a:rPr lang="en-US" sz="2400" dirty="0"/>
              <a:t>Test for Essential Academic Skills (ATI TEAS 7 edition)</a:t>
            </a:r>
          </a:p>
          <a:p>
            <a:r>
              <a:rPr lang="en-US" sz="2400" dirty="0">
                <a:hlinkClick r:id="rId2"/>
              </a:rPr>
              <a:t>www.atitesting.com</a:t>
            </a:r>
            <a:r>
              <a:rPr lang="en-US" sz="2400" dirty="0"/>
              <a:t> – for study guide and online practice $$$</a:t>
            </a:r>
          </a:p>
          <a:p>
            <a:r>
              <a:rPr lang="en-US" sz="2400" dirty="0"/>
              <a:t>Approximately 35-50 qualified applicants per semester are invited to take the TEAS test for free at Chaffey College.</a:t>
            </a:r>
          </a:p>
          <a:p>
            <a:pPr lvl="1"/>
            <a:r>
              <a:rPr lang="en-US" sz="2400" dirty="0"/>
              <a:t>Applicants with the highest total multicriteria scores are invited to take the TEAS test.</a:t>
            </a:r>
          </a:p>
          <a:p>
            <a:r>
              <a:rPr lang="en-US" sz="2400" dirty="0"/>
              <a:t>The test is a four part assessment with subjects in Reading, Mathematics, Science, English and Language</a:t>
            </a:r>
          </a:p>
          <a:p>
            <a:pPr lvl="1"/>
            <a:r>
              <a:rPr lang="en-US" sz="2400" dirty="0"/>
              <a:t>170 questions, 3 hour and 29 minute computerized test.</a:t>
            </a:r>
          </a:p>
        </p:txBody>
      </p:sp>
    </p:spTree>
    <p:extLst>
      <p:ext uri="{BB962C8B-B14F-4D97-AF65-F5344CB8AC3E}">
        <p14:creationId xmlns:p14="http://schemas.microsoft.com/office/powerpoint/2010/main" val="24653738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descr="A person posing for the camera&#10;&#10;Description automatically generated">
            <a:extLst>
              <a:ext uri="{FF2B5EF4-FFF2-40B4-BE49-F238E27FC236}">
                <a16:creationId xmlns:a16="http://schemas.microsoft.com/office/drawing/2014/main" id="{57E97A2F-788A-4C74-8E0B-8832C866A06B}"/>
              </a:ext>
            </a:extLst>
          </p:cNvPr>
          <p:cNvPicPr>
            <a:picLocks noChangeAspect="1"/>
          </p:cNvPicPr>
          <p:nvPr/>
        </p:nvPicPr>
        <p:blipFill rotWithShape="1">
          <a:blip r:embed="rId2"/>
          <a:srcRect t="16347" r="-1" b="46096"/>
          <a:stretch/>
        </p:blipFill>
        <p:spPr>
          <a:xfrm>
            <a:off x="-1" y="10"/>
            <a:ext cx="12188652" cy="6857990"/>
          </a:xfrm>
          <a:prstGeom prst="rect">
            <a:avLst/>
          </a:prstGeom>
        </p:spPr>
      </p:pic>
      <p:sp>
        <p:nvSpPr>
          <p:cNvPr id="17" name="Rectangle 16">
            <a:extLst>
              <a:ext uri="{FF2B5EF4-FFF2-40B4-BE49-F238E27FC236}">
                <a16:creationId xmlns:a16="http://schemas.microsoft.com/office/drawing/2014/main" id="{BC46CD03-D076-40A3-9AA4-2B7BB288B1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8" y="0"/>
            <a:ext cx="12192000" cy="6858000"/>
          </a:xfrm>
          <a:prstGeom prst="rect">
            <a:avLst/>
          </a:prstGeom>
          <a:gradFill flip="none" rotWithShape="1">
            <a:gsLst>
              <a:gs pos="30000">
                <a:schemeClr val="bg2">
                  <a:alpha val="75000"/>
                </a:schemeClr>
              </a:gs>
              <a:gs pos="100000">
                <a:schemeClr val="bg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9AD2D91-D2BB-453A-BCE6-500E37747ED9}"/>
              </a:ext>
            </a:extLst>
          </p:cNvPr>
          <p:cNvSpPr>
            <a:spLocks noGrp="1"/>
          </p:cNvSpPr>
          <p:nvPr>
            <p:ph type="title"/>
          </p:nvPr>
        </p:nvSpPr>
        <p:spPr>
          <a:xfrm>
            <a:off x="1371600" y="685800"/>
            <a:ext cx="9601200" cy="1485900"/>
          </a:xfrm>
        </p:spPr>
        <p:txBody>
          <a:bodyPr>
            <a:normAutofit/>
          </a:bodyPr>
          <a:lstStyle/>
          <a:p>
            <a:r>
              <a:rPr lang="en-US" dirty="0"/>
              <a:t>ADN TEAS exam information</a:t>
            </a:r>
          </a:p>
        </p:txBody>
      </p:sp>
      <p:sp>
        <p:nvSpPr>
          <p:cNvPr id="19" name="Rectangle 18">
            <a:extLst>
              <a:ext uri="{FF2B5EF4-FFF2-40B4-BE49-F238E27FC236}">
                <a16:creationId xmlns:a16="http://schemas.microsoft.com/office/drawing/2014/main" id="{88D28697-83F7-4C09-A9B2-6CAA588556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F275A3E5-7517-42D3-B89D-B5336A7D0881}"/>
              </a:ext>
            </a:extLst>
          </p:cNvPr>
          <p:cNvSpPr>
            <a:spLocks noGrp="1"/>
          </p:cNvSpPr>
          <p:nvPr>
            <p:ph idx="1"/>
          </p:nvPr>
        </p:nvSpPr>
        <p:spPr>
          <a:xfrm>
            <a:off x="1371600" y="1776845"/>
            <a:ext cx="9601200" cy="4707082"/>
          </a:xfrm>
        </p:spPr>
        <p:txBody>
          <a:bodyPr>
            <a:normAutofit fontScale="92500" lnSpcReduction="20000"/>
          </a:bodyPr>
          <a:lstStyle/>
          <a:p>
            <a:r>
              <a:rPr lang="en-US" sz="2800" dirty="0"/>
              <a:t>Students must pass with a composite score of 62 and above</a:t>
            </a:r>
          </a:p>
          <a:p>
            <a:r>
              <a:rPr lang="en-US" sz="2800" i="1" dirty="0"/>
              <a:t>Only the first passing score is accepted</a:t>
            </a:r>
          </a:p>
          <a:p>
            <a:r>
              <a:rPr lang="en-US" sz="2800" dirty="0"/>
              <a:t>Students must pass the TEAS test prior to program enrollment.</a:t>
            </a:r>
          </a:p>
          <a:p>
            <a:r>
              <a:rPr lang="en-US" sz="2800" i="1" dirty="0"/>
              <a:t>Students not passing the TEAS test will be required to complete a remediation plan, then reapply to the program to re-take the TEAS. </a:t>
            </a:r>
          </a:p>
          <a:p>
            <a:r>
              <a:rPr lang="en-US" sz="2800" dirty="0"/>
              <a:t>The student is allowed 2 attempts to successfully pass the test.</a:t>
            </a:r>
          </a:p>
          <a:p>
            <a:r>
              <a:rPr lang="en-US" sz="2800" dirty="0"/>
              <a:t>Students who have taken the TEAS exam in the past year. </a:t>
            </a:r>
          </a:p>
          <a:p>
            <a:pPr lvl="1"/>
            <a:r>
              <a:rPr lang="en-US" sz="2800" dirty="0"/>
              <a:t>attach the unofficial results with the application. </a:t>
            </a:r>
          </a:p>
          <a:p>
            <a:pPr lvl="1"/>
            <a:r>
              <a:rPr lang="en-US" sz="2800" dirty="0"/>
              <a:t>If selected for admission, you must arrange for ATI to electronically send your test results to the nursing department. </a:t>
            </a:r>
            <a:endParaRPr lang="en-US" dirty="0"/>
          </a:p>
        </p:txBody>
      </p:sp>
    </p:spTree>
    <p:extLst>
      <p:ext uri="{BB962C8B-B14F-4D97-AF65-F5344CB8AC3E}">
        <p14:creationId xmlns:p14="http://schemas.microsoft.com/office/powerpoint/2010/main" val="235144131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2917B-1C50-4E3C-9AD4-A32FA296784F}"/>
              </a:ext>
            </a:extLst>
          </p:cNvPr>
          <p:cNvSpPr>
            <a:spLocks noGrp="1"/>
          </p:cNvSpPr>
          <p:nvPr>
            <p:ph type="title"/>
          </p:nvPr>
        </p:nvSpPr>
        <p:spPr/>
        <p:txBody>
          <a:bodyPr/>
          <a:lstStyle/>
          <a:p>
            <a:r>
              <a:rPr lang="en-US" dirty="0"/>
              <a:t>What are the requirements I need to apply to the ADN program?</a:t>
            </a:r>
          </a:p>
        </p:txBody>
      </p:sp>
      <p:sp>
        <p:nvSpPr>
          <p:cNvPr id="3" name="Content Placeholder 2">
            <a:extLst>
              <a:ext uri="{FF2B5EF4-FFF2-40B4-BE49-F238E27FC236}">
                <a16:creationId xmlns:a16="http://schemas.microsoft.com/office/drawing/2014/main" id="{32751BFC-F5D2-4150-940F-3FBC5E7722C6}"/>
              </a:ext>
            </a:extLst>
          </p:cNvPr>
          <p:cNvSpPr>
            <a:spLocks noGrp="1"/>
          </p:cNvSpPr>
          <p:nvPr>
            <p:ph idx="1"/>
          </p:nvPr>
        </p:nvSpPr>
        <p:spPr>
          <a:xfrm>
            <a:off x="1371600" y="2285999"/>
            <a:ext cx="9601200" cy="4103511"/>
          </a:xfrm>
        </p:spPr>
        <p:txBody>
          <a:bodyPr>
            <a:normAutofit/>
          </a:bodyPr>
          <a:lstStyle/>
          <a:p>
            <a:r>
              <a:rPr lang="en-US" sz="2400" dirty="0"/>
              <a:t>Submit an application of admission to Chaffey College if you are not a current student at </a:t>
            </a:r>
            <a:r>
              <a:rPr lang="en-US" sz="2400" dirty="0">
                <a:hlinkClick r:id="rId2"/>
              </a:rPr>
              <a:t>www.chaffey.edu</a:t>
            </a:r>
            <a:r>
              <a:rPr lang="en-US" sz="2400" dirty="0"/>
              <a:t>, then click Application link</a:t>
            </a:r>
          </a:p>
          <a:p>
            <a:pPr lvl="1"/>
            <a:r>
              <a:rPr lang="en-US" sz="2400" dirty="0"/>
              <a:t>https://www.chaffey.edu/counseling/pdfs/adn-app-instructions.pdf</a:t>
            </a:r>
          </a:p>
          <a:p>
            <a:r>
              <a:rPr lang="en-US" sz="2400" dirty="0"/>
              <a:t>Submit all official college/university coursework to Admissions at the Rancho Cucamonga campus (2 months prior to application period)</a:t>
            </a:r>
          </a:p>
          <a:p>
            <a:r>
              <a:rPr lang="en-US" sz="2400" dirty="0"/>
              <a:t>Complete a </a:t>
            </a:r>
            <a:r>
              <a:rPr lang="en-US" sz="2400" u="sng" dirty="0"/>
              <a:t>Request for Evaluation of transcripts </a:t>
            </a:r>
            <a:r>
              <a:rPr lang="en-US" sz="2400" dirty="0"/>
              <a:t>form 6 weeks prior to the ADN application period. </a:t>
            </a:r>
          </a:p>
          <a:p>
            <a:pPr lvl="1"/>
            <a:r>
              <a:rPr lang="en-US" sz="2400" dirty="0"/>
              <a:t>This MUST be completed in order to receive a copy of the External/Chaffey Transcript Evaluation.</a:t>
            </a:r>
          </a:p>
          <a:p>
            <a:endParaRPr lang="en-US" sz="2400" dirty="0"/>
          </a:p>
        </p:txBody>
      </p:sp>
    </p:spTree>
    <p:extLst>
      <p:ext uri="{BB962C8B-B14F-4D97-AF65-F5344CB8AC3E}">
        <p14:creationId xmlns:p14="http://schemas.microsoft.com/office/powerpoint/2010/main" val="7187694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5" name="Picture 4" descr="A person in a white room&#10;&#10;Description automatically generated">
            <a:extLst>
              <a:ext uri="{FF2B5EF4-FFF2-40B4-BE49-F238E27FC236}">
                <a16:creationId xmlns:a16="http://schemas.microsoft.com/office/drawing/2014/main" id="{E5D9E6D1-4A80-4ADB-A895-66D9D20724CB}"/>
              </a:ext>
            </a:extLst>
          </p:cNvPr>
          <p:cNvPicPr>
            <a:picLocks noChangeAspect="1"/>
          </p:cNvPicPr>
          <p:nvPr/>
        </p:nvPicPr>
        <p:blipFill rotWithShape="1">
          <a:blip r:embed="rId2"/>
          <a:srcRect t="5044" r="1" b="10664"/>
          <a:stretch/>
        </p:blipFill>
        <p:spPr>
          <a:xfrm>
            <a:off x="-1" y="10"/>
            <a:ext cx="12188652" cy="6857990"/>
          </a:xfrm>
          <a:prstGeom prst="rect">
            <a:avLst/>
          </a:prstGeom>
        </p:spPr>
      </p:pic>
      <p:sp>
        <p:nvSpPr>
          <p:cNvPr id="10" name="Rectangle 9">
            <a:extLst>
              <a:ext uri="{FF2B5EF4-FFF2-40B4-BE49-F238E27FC236}">
                <a16:creationId xmlns:a16="http://schemas.microsoft.com/office/drawing/2014/main" id="{BC46CD03-D076-40A3-9AA4-2B7BB288B16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58" y="0"/>
            <a:ext cx="12192000" cy="6858000"/>
          </a:xfrm>
          <a:prstGeom prst="rect">
            <a:avLst/>
          </a:prstGeom>
          <a:gradFill flip="none" rotWithShape="1">
            <a:gsLst>
              <a:gs pos="30000">
                <a:schemeClr val="bg2">
                  <a:alpha val="75000"/>
                </a:schemeClr>
              </a:gs>
              <a:gs pos="100000">
                <a:schemeClr val="bg2"/>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B6683B-C126-4F0C-8487-E57C8C09F00A}"/>
              </a:ext>
            </a:extLst>
          </p:cNvPr>
          <p:cNvSpPr>
            <a:spLocks noGrp="1"/>
          </p:cNvSpPr>
          <p:nvPr>
            <p:ph type="title"/>
          </p:nvPr>
        </p:nvSpPr>
        <p:spPr>
          <a:xfrm>
            <a:off x="1371600" y="685800"/>
            <a:ext cx="9601200" cy="1485900"/>
          </a:xfrm>
        </p:spPr>
        <p:txBody>
          <a:bodyPr>
            <a:normAutofit/>
          </a:bodyPr>
          <a:lstStyle/>
          <a:p>
            <a:r>
              <a:rPr lang="en-US" dirty="0"/>
              <a:t>ADN Application Filing period</a:t>
            </a:r>
          </a:p>
        </p:txBody>
      </p:sp>
      <p:sp>
        <p:nvSpPr>
          <p:cNvPr id="12" name="Rectangle 11">
            <a:extLst>
              <a:ext uri="{FF2B5EF4-FFF2-40B4-BE49-F238E27FC236}">
                <a16:creationId xmlns:a16="http://schemas.microsoft.com/office/drawing/2014/main" id="{88D28697-83F7-4C09-A9B2-6CAA588556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2C19CD60-3AAC-4F92-AF41-256045FD4CCE}"/>
              </a:ext>
            </a:extLst>
          </p:cNvPr>
          <p:cNvSpPr>
            <a:spLocks noGrp="1"/>
          </p:cNvSpPr>
          <p:nvPr>
            <p:ph idx="1"/>
          </p:nvPr>
        </p:nvSpPr>
        <p:spPr>
          <a:xfrm>
            <a:off x="1371600" y="2286000"/>
            <a:ext cx="9601200" cy="3581400"/>
          </a:xfrm>
        </p:spPr>
        <p:txBody>
          <a:bodyPr>
            <a:normAutofit/>
          </a:bodyPr>
          <a:lstStyle/>
          <a:p>
            <a:r>
              <a:rPr lang="en-US" sz="2800" dirty="0"/>
              <a:t>During the months of March and September.</a:t>
            </a:r>
          </a:p>
          <a:p>
            <a:r>
              <a:rPr lang="en-US" sz="2800" dirty="0"/>
              <a:t>Download and print the application at the ADN website:</a:t>
            </a:r>
          </a:p>
          <a:p>
            <a:pPr lvl="1"/>
            <a:r>
              <a:rPr lang="en-US" sz="2800" dirty="0"/>
              <a:t>https:www.chaffey.edu/heathsciences/nursing/nursingadn/adnapplication.shtml</a:t>
            </a:r>
          </a:p>
          <a:p>
            <a:r>
              <a:rPr lang="en-US" sz="2800" dirty="0"/>
              <a:t>Complete all sections and submit online</a:t>
            </a:r>
          </a:p>
          <a:p>
            <a:r>
              <a:rPr lang="en-US" sz="2800" dirty="0"/>
              <a:t>Submit a copy of External/Chaffey Transcript Evaluation with the application.</a:t>
            </a:r>
          </a:p>
        </p:txBody>
      </p:sp>
    </p:spTree>
    <p:extLst>
      <p:ext uri="{BB962C8B-B14F-4D97-AF65-F5344CB8AC3E}">
        <p14:creationId xmlns:p14="http://schemas.microsoft.com/office/powerpoint/2010/main" val="19055723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84F17-304E-4612-A3AE-7600D5FDCA5F}"/>
              </a:ext>
            </a:extLst>
          </p:cNvPr>
          <p:cNvSpPr>
            <a:spLocks noGrp="1"/>
          </p:cNvSpPr>
          <p:nvPr>
            <p:ph type="title"/>
          </p:nvPr>
        </p:nvSpPr>
        <p:spPr/>
        <p:txBody>
          <a:bodyPr/>
          <a:lstStyle/>
          <a:p>
            <a:r>
              <a:rPr lang="en-US" dirty="0"/>
              <a:t>How much does the program cost?</a:t>
            </a:r>
          </a:p>
        </p:txBody>
      </p:sp>
      <p:sp>
        <p:nvSpPr>
          <p:cNvPr id="3" name="Content Placeholder 2">
            <a:extLst>
              <a:ext uri="{FF2B5EF4-FFF2-40B4-BE49-F238E27FC236}">
                <a16:creationId xmlns:a16="http://schemas.microsoft.com/office/drawing/2014/main" id="{85559D95-79D3-436E-A4B0-492C26561DD8}"/>
              </a:ext>
            </a:extLst>
          </p:cNvPr>
          <p:cNvSpPr>
            <a:spLocks noGrp="1"/>
          </p:cNvSpPr>
          <p:nvPr>
            <p:ph idx="1"/>
          </p:nvPr>
        </p:nvSpPr>
        <p:spPr>
          <a:xfrm>
            <a:off x="1371600" y="1524000"/>
            <a:ext cx="9601200" cy="4853354"/>
          </a:xfrm>
        </p:spPr>
        <p:txBody>
          <a:bodyPr>
            <a:normAutofit lnSpcReduction="10000"/>
          </a:bodyPr>
          <a:lstStyle/>
          <a:p>
            <a:r>
              <a:rPr lang="en-US" sz="2400" dirty="0"/>
              <a:t>Nursing Program Tuition			$ 2,045</a:t>
            </a:r>
          </a:p>
          <a:p>
            <a:r>
              <a:rPr lang="en-US" sz="2400" dirty="0"/>
              <a:t>Parking					$   200</a:t>
            </a:r>
          </a:p>
          <a:p>
            <a:r>
              <a:rPr lang="en-US" sz="2400" dirty="0"/>
              <a:t>Fees					$   829	</a:t>
            </a:r>
          </a:p>
          <a:p>
            <a:r>
              <a:rPr lang="en-US" sz="2400" dirty="0"/>
              <a:t>Uniforms					$   203</a:t>
            </a:r>
          </a:p>
          <a:p>
            <a:r>
              <a:rPr lang="en-US" sz="2400" dirty="0"/>
              <a:t>Books					$ 1,790 for 2 years</a:t>
            </a:r>
          </a:p>
          <a:p>
            <a:r>
              <a:rPr lang="en-US" sz="2400" dirty="0"/>
              <a:t>Supplies					$   853</a:t>
            </a:r>
          </a:p>
          <a:p>
            <a:r>
              <a:rPr lang="en-US" sz="2400" dirty="0"/>
              <a:t>Assessment Testing			$   540	</a:t>
            </a:r>
          </a:p>
          <a:p>
            <a:pPr marL="0" indent="0">
              <a:buNone/>
            </a:pPr>
            <a:r>
              <a:rPr lang="en-US" sz="2400" b="1" dirty="0"/>
              <a:t>Total estimated cost = $ 6,500</a:t>
            </a:r>
          </a:p>
          <a:p>
            <a:pPr marL="0" indent="0">
              <a:buNone/>
            </a:pPr>
            <a:r>
              <a:rPr lang="en-US" sz="2400" b="1" dirty="0"/>
              <a:t>Estimated cost 1</a:t>
            </a:r>
            <a:r>
              <a:rPr lang="en-US" sz="2400" b="1" baseline="30000" dirty="0"/>
              <a:t>st</a:t>
            </a:r>
            <a:r>
              <a:rPr lang="en-US" sz="2400" b="1" dirty="0"/>
              <a:t> semester: $ 2,800</a:t>
            </a:r>
          </a:p>
          <a:p>
            <a:pPr marL="0" indent="0">
              <a:buNone/>
            </a:pPr>
            <a:r>
              <a:rPr lang="en-US" sz="2400" dirty="0"/>
              <a:t>Refer to Handbook on website for additional information</a:t>
            </a:r>
          </a:p>
        </p:txBody>
      </p:sp>
    </p:spTree>
    <p:extLst>
      <p:ext uri="{BB962C8B-B14F-4D97-AF65-F5344CB8AC3E}">
        <p14:creationId xmlns:p14="http://schemas.microsoft.com/office/powerpoint/2010/main" val="19412487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1E374-0DF9-4AD3-B499-BF788BEAC291}"/>
              </a:ext>
            </a:extLst>
          </p:cNvPr>
          <p:cNvSpPr>
            <a:spLocks noGrp="1"/>
          </p:cNvSpPr>
          <p:nvPr>
            <p:ph type="title"/>
          </p:nvPr>
        </p:nvSpPr>
        <p:spPr>
          <a:xfrm>
            <a:off x="1717588" y="271849"/>
            <a:ext cx="9528967" cy="705790"/>
          </a:xfrm>
        </p:spPr>
        <p:txBody>
          <a:bodyPr/>
          <a:lstStyle/>
          <a:p>
            <a:r>
              <a:rPr lang="en-US" dirty="0"/>
              <a:t>ADN Course Sequence: 37.5 units</a:t>
            </a:r>
          </a:p>
        </p:txBody>
      </p:sp>
      <p:sp>
        <p:nvSpPr>
          <p:cNvPr id="4" name="Content Placeholder 3">
            <a:extLst>
              <a:ext uri="{FF2B5EF4-FFF2-40B4-BE49-F238E27FC236}">
                <a16:creationId xmlns:a16="http://schemas.microsoft.com/office/drawing/2014/main" id="{C198372F-336F-48A4-8A3B-2553BF1E9152}"/>
              </a:ext>
            </a:extLst>
          </p:cNvPr>
          <p:cNvSpPr>
            <a:spLocks noGrp="1"/>
          </p:cNvSpPr>
          <p:nvPr>
            <p:ph sz="half" idx="1"/>
          </p:nvPr>
        </p:nvSpPr>
        <p:spPr>
          <a:xfrm>
            <a:off x="1021644" y="1086215"/>
            <a:ext cx="5074356" cy="3093003"/>
          </a:xfrm>
        </p:spPr>
        <p:txBody>
          <a:bodyPr vert="horz" lIns="91440" tIns="45720" rIns="91440" bIns="45720" rtlCol="0" anchor="t">
            <a:normAutofit/>
          </a:bodyPr>
          <a:lstStyle/>
          <a:p>
            <a:pPr marL="383540" indent="-383540"/>
            <a:r>
              <a:rPr lang="en-US" b="1" i="1" dirty="0"/>
              <a:t>1</a:t>
            </a:r>
            <a:r>
              <a:rPr lang="en-US" b="1" i="1" baseline="30000" dirty="0"/>
              <a:t>st</a:t>
            </a:r>
            <a:r>
              <a:rPr lang="en-US" b="1" i="1" dirty="0"/>
              <a:t> semester</a:t>
            </a:r>
            <a:endParaRPr lang="en-US" dirty="0"/>
          </a:p>
          <a:p>
            <a:pPr lvl="1" indent="-383540"/>
            <a:r>
              <a:rPr lang="en-US" sz="1800" dirty="0"/>
              <a:t>NURADN 6 Nursing Skills  (1.5)</a:t>
            </a:r>
          </a:p>
          <a:p>
            <a:pPr lvl="1" indent="-383540"/>
            <a:r>
              <a:rPr lang="en-US" sz="1800" dirty="0"/>
              <a:t>NURADN 15 Nursing process 1  (7.5)</a:t>
            </a:r>
          </a:p>
          <a:p>
            <a:pPr lvl="1" indent="-383540"/>
            <a:endParaRPr lang="en-US" sz="1800" dirty="0"/>
          </a:p>
          <a:p>
            <a:pPr marL="383540" indent="-383540"/>
            <a:endParaRPr lang="en-US" sz="1800" dirty="0"/>
          </a:p>
          <a:p>
            <a:pPr marL="383540" indent="-383540"/>
            <a:r>
              <a:rPr lang="en-US" b="1" i="1" dirty="0"/>
              <a:t>2</a:t>
            </a:r>
            <a:r>
              <a:rPr lang="en-US" b="1" i="1" baseline="30000" dirty="0"/>
              <a:t>nd</a:t>
            </a:r>
            <a:r>
              <a:rPr lang="en-US" b="1" i="1" dirty="0"/>
              <a:t> semester</a:t>
            </a:r>
          </a:p>
          <a:p>
            <a:pPr lvl="1" indent="-383540"/>
            <a:r>
              <a:rPr lang="en-US" sz="1800" dirty="0"/>
              <a:t>NURADN 28 Nursing process 2  (7.5)</a:t>
            </a:r>
          </a:p>
          <a:p>
            <a:pPr lvl="1" indent="-383540"/>
            <a:r>
              <a:rPr lang="en-US" sz="1800" dirty="0"/>
              <a:t>NURADN 29  Maternal Newborn  (2)</a:t>
            </a:r>
          </a:p>
        </p:txBody>
      </p:sp>
      <p:sp>
        <p:nvSpPr>
          <p:cNvPr id="5" name="Content Placeholder 4">
            <a:extLst>
              <a:ext uri="{FF2B5EF4-FFF2-40B4-BE49-F238E27FC236}">
                <a16:creationId xmlns:a16="http://schemas.microsoft.com/office/drawing/2014/main" id="{C15662FC-21F5-4240-9DBD-E2E130095EFE}"/>
              </a:ext>
            </a:extLst>
          </p:cNvPr>
          <p:cNvSpPr>
            <a:spLocks noGrp="1"/>
          </p:cNvSpPr>
          <p:nvPr>
            <p:ph sz="half" idx="2"/>
          </p:nvPr>
        </p:nvSpPr>
        <p:spPr>
          <a:xfrm>
            <a:off x="6762044" y="1738490"/>
            <a:ext cx="4899378" cy="2821154"/>
          </a:xfrm>
        </p:spPr>
        <p:txBody>
          <a:bodyPr>
            <a:normAutofit/>
          </a:bodyPr>
          <a:lstStyle/>
          <a:p>
            <a:r>
              <a:rPr lang="en-US" b="1" i="1" dirty="0"/>
              <a:t>3</a:t>
            </a:r>
            <a:r>
              <a:rPr lang="en-US" b="1" i="1" baseline="30000" dirty="0"/>
              <a:t>rd</a:t>
            </a:r>
            <a:r>
              <a:rPr lang="en-US" b="1" i="1" dirty="0"/>
              <a:t> semester</a:t>
            </a:r>
          </a:p>
          <a:p>
            <a:pPr lvl="1"/>
            <a:r>
              <a:rPr lang="en-US" sz="1800" dirty="0"/>
              <a:t>NURADN 35 Nursing process 3  (7.5)</a:t>
            </a:r>
          </a:p>
          <a:p>
            <a:pPr lvl="1"/>
            <a:r>
              <a:rPr lang="en-US" sz="1800" dirty="0"/>
              <a:t>NURADN 39 Family Child nursing  (2)</a:t>
            </a:r>
          </a:p>
          <a:p>
            <a:pPr marL="530352" lvl="1" indent="0">
              <a:buNone/>
            </a:pPr>
            <a:endParaRPr lang="en-US" sz="1800" dirty="0"/>
          </a:p>
          <a:p>
            <a:r>
              <a:rPr lang="en-US" b="1" i="1" dirty="0"/>
              <a:t>4</a:t>
            </a:r>
            <a:r>
              <a:rPr lang="en-US" b="1" i="1" baseline="30000" dirty="0"/>
              <a:t>th</a:t>
            </a:r>
            <a:r>
              <a:rPr lang="en-US" b="1" i="1" dirty="0"/>
              <a:t> semester</a:t>
            </a:r>
          </a:p>
          <a:p>
            <a:pPr lvl="1"/>
            <a:r>
              <a:rPr lang="en-US" sz="1800" dirty="0"/>
              <a:t>NURADN 47 Nursing process 4  (7.5)</a:t>
            </a:r>
          </a:p>
          <a:p>
            <a:pPr lvl="1"/>
            <a:r>
              <a:rPr lang="en-US" sz="1800" dirty="0"/>
              <a:t>NURADN 49 Mental Health nursing  (2)</a:t>
            </a:r>
          </a:p>
          <a:p>
            <a:pPr marL="530352" lvl="1" indent="0">
              <a:buNone/>
            </a:pPr>
            <a:endParaRPr lang="en-US" dirty="0"/>
          </a:p>
        </p:txBody>
      </p:sp>
      <p:pic>
        <p:nvPicPr>
          <p:cNvPr id="3" name="Picture 2">
            <a:extLst>
              <a:ext uri="{FF2B5EF4-FFF2-40B4-BE49-F238E27FC236}">
                <a16:creationId xmlns:a16="http://schemas.microsoft.com/office/drawing/2014/main" id="{7EF23C78-F795-4A0D-90CE-172B5D9B36B2}"/>
              </a:ext>
            </a:extLst>
          </p:cNvPr>
          <p:cNvPicPr>
            <a:picLocks noChangeAspect="1"/>
          </p:cNvPicPr>
          <p:nvPr/>
        </p:nvPicPr>
        <p:blipFill>
          <a:blip r:embed="rId2"/>
          <a:stretch>
            <a:fillRect/>
          </a:stretch>
        </p:blipFill>
        <p:spPr>
          <a:xfrm>
            <a:off x="3972948" y="4179218"/>
            <a:ext cx="3248739" cy="2570205"/>
          </a:xfrm>
          <a:prstGeom prst="rect">
            <a:avLst/>
          </a:prstGeom>
        </p:spPr>
      </p:pic>
    </p:spTree>
    <p:extLst>
      <p:ext uri="{BB962C8B-B14F-4D97-AF65-F5344CB8AC3E}">
        <p14:creationId xmlns:p14="http://schemas.microsoft.com/office/powerpoint/2010/main" val="381831315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812C54-7AEF-4ABB-826E-221F51CB0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2B753E3-55F5-486D-95A0-C29F08456A6D}"/>
              </a:ext>
            </a:extLst>
          </p:cNvPr>
          <p:cNvSpPr>
            <a:spLocks noGrp="1"/>
          </p:cNvSpPr>
          <p:nvPr>
            <p:ph type="title"/>
          </p:nvPr>
        </p:nvSpPr>
        <p:spPr>
          <a:xfrm>
            <a:off x="3363864" y="685800"/>
            <a:ext cx="7705164" cy="1485900"/>
          </a:xfrm>
        </p:spPr>
        <p:txBody>
          <a:bodyPr>
            <a:normAutofit/>
          </a:bodyPr>
          <a:lstStyle/>
          <a:p>
            <a:r>
              <a:rPr lang="en-US" dirty="0"/>
              <a:t>LVN to RN Degree Option:</a:t>
            </a:r>
            <a:br>
              <a:rPr lang="en-US" dirty="0"/>
            </a:br>
            <a:r>
              <a:rPr lang="en-US" dirty="0"/>
              <a:t>Advanced Placement</a:t>
            </a:r>
          </a:p>
        </p:txBody>
      </p:sp>
      <p:sp>
        <p:nvSpPr>
          <p:cNvPr id="10" name="Rectangle 9">
            <a:extLst>
              <a:ext uri="{FF2B5EF4-FFF2-40B4-BE49-F238E27FC236}">
                <a16:creationId xmlns:a16="http://schemas.microsoft.com/office/drawing/2014/main" id="{891F40E4-8A76-44CF-91EC-9073673526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6"/>
            <a:ext cx="304441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72171013-D973-4187-9CF2-EE098EEF81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81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7F6BA4B2-2EAE-4F24-9BA8-C9D527823E16}"/>
              </a:ext>
            </a:extLst>
          </p:cNvPr>
          <p:cNvSpPr>
            <a:spLocks noGrp="1"/>
          </p:cNvSpPr>
          <p:nvPr>
            <p:ph idx="1"/>
          </p:nvPr>
        </p:nvSpPr>
        <p:spPr>
          <a:xfrm>
            <a:off x="3363863" y="2285999"/>
            <a:ext cx="8140781" cy="4254759"/>
          </a:xfrm>
        </p:spPr>
        <p:txBody>
          <a:bodyPr vert="horz" lIns="91440" tIns="45720" rIns="91440" bIns="45720" rtlCol="0" anchor="t">
            <a:normAutofit fontScale="92500" lnSpcReduction="20000"/>
          </a:bodyPr>
          <a:lstStyle/>
          <a:p>
            <a:pPr marL="383540" indent="-383540"/>
            <a:r>
              <a:rPr lang="en-US" sz="2400" dirty="0"/>
              <a:t>12-18 month full time program </a:t>
            </a:r>
          </a:p>
          <a:p>
            <a:pPr marL="383540" indent="-383540"/>
            <a:r>
              <a:rPr lang="en-US" sz="2400" dirty="0"/>
              <a:t>Multi-criteria does not apply</a:t>
            </a:r>
          </a:p>
          <a:p>
            <a:pPr marL="383540" indent="-383540"/>
            <a:r>
              <a:rPr lang="en-US" dirty="0"/>
              <a:t>Ranked based on TEAS score of admittance </a:t>
            </a:r>
          </a:p>
          <a:p>
            <a:pPr marL="383540" indent="-383540"/>
            <a:r>
              <a:rPr lang="en-US" dirty="0"/>
              <a:t>No expiration of science courses </a:t>
            </a:r>
          </a:p>
          <a:p>
            <a:pPr marL="383540" indent="-383540"/>
            <a:r>
              <a:rPr lang="en-US" sz="2400" i="1" dirty="0"/>
              <a:t>Application period is the same as first year ADN applicants. </a:t>
            </a:r>
          </a:p>
          <a:p>
            <a:pPr marL="383540" indent="-383540"/>
            <a:r>
              <a:rPr lang="en-US" sz="2400" i="1" dirty="0"/>
              <a:t>Advanced placement LVN students are exempt from the ADN Enrollment Criteria</a:t>
            </a:r>
          </a:p>
          <a:p>
            <a:pPr marL="383540" indent="-383540"/>
            <a:r>
              <a:rPr lang="en-US" sz="2400" dirty="0"/>
              <a:t>Must have an active LVN license </a:t>
            </a:r>
          </a:p>
          <a:p>
            <a:pPr marL="383540" indent="-383540"/>
            <a:r>
              <a:rPr lang="en-US" sz="2400" i="1" dirty="0"/>
              <a:t>Complete NURADN 3 and 3L with a minimum grade of C prior to application</a:t>
            </a:r>
            <a:r>
              <a:rPr lang="en-US" sz="2400" dirty="0"/>
              <a:t>. </a:t>
            </a:r>
          </a:p>
          <a:p>
            <a:pPr marL="383540" indent="-383540"/>
            <a:r>
              <a:rPr lang="en-US" sz="2400" i="1" dirty="0"/>
              <a:t>Entrance based on space available into 2</a:t>
            </a:r>
            <a:r>
              <a:rPr lang="en-US" sz="2400" i="1" baseline="30000" dirty="0"/>
              <a:t>nd</a:t>
            </a:r>
            <a:r>
              <a:rPr lang="en-US" sz="2400" i="1" dirty="0"/>
              <a:t> or 3</a:t>
            </a:r>
            <a:r>
              <a:rPr lang="en-US" sz="2400" i="1" baseline="30000" dirty="0"/>
              <a:t>rd</a:t>
            </a:r>
            <a:r>
              <a:rPr lang="en-US" sz="2400" i="1" dirty="0"/>
              <a:t> semester </a:t>
            </a:r>
          </a:p>
          <a:p>
            <a:pPr marL="383540" indent="-383540"/>
            <a:endParaRPr lang="en-US" dirty="0"/>
          </a:p>
        </p:txBody>
      </p:sp>
    </p:spTree>
    <p:extLst>
      <p:ext uri="{BB962C8B-B14F-4D97-AF65-F5344CB8AC3E}">
        <p14:creationId xmlns:p14="http://schemas.microsoft.com/office/powerpoint/2010/main" val="78620743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C96282C0-351C-48EE-A89D-D662C5DB25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BB2632FC-56C5-40A4-9CEB-CA5028C7BC9A}"/>
              </a:ext>
            </a:extLst>
          </p:cNvPr>
          <p:cNvSpPr>
            <a:spLocks noGrp="1"/>
          </p:cNvSpPr>
          <p:nvPr>
            <p:ph type="title"/>
          </p:nvPr>
        </p:nvSpPr>
        <p:spPr>
          <a:xfrm>
            <a:off x="5100824" y="685800"/>
            <a:ext cx="6176776" cy="1485900"/>
          </a:xfrm>
        </p:spPr>
        <p:txBody>
          <a:bodyPr>
            <a:normAutofit/>
          </a:bodyPr>
          <a:lstStyle/>
          <a:p>
            <a:r>
              <a:rPr lang="en-US" sz="4100" dirty="0"/>
              <a:t>Chaffey College Associate Degree Nursing Program</a:t>
            </a:r>
          </a:p>
        </p:txBody>
      </p:sp>
      <p:pic>
        <p:nvPicPr>
          <p:cNvPr id="5" name="Picture 4" descr="A group of people posing for a photo&#10;&#10;Description automatically generated">
            <a:extLst>
              <a:ext uri="{FF2B5EF4-FFF2-40B4-BE49-F238E27FC236}">
                <a16:creationId xmlns:a16="http://schemas.microsoft.com/office/drawing/2014/main" id="{1920AAF8-4B1B-4E41-9A1C-92F05B9BCA6A}"/>
              </a:ext>
            </a:extLst>
          </p:cNvPr>
          <p:cNvPicPr>
            <a:picLocks noChangeAspect="1"/>
          </p:cNvPicPr>
          <p:nvPr/>
        </p:nvPicPr>
        <p:blipFill rotWithShape="1">
          <a:blip r:embed="rId2"/>
          <a:srcRect l="43694" r="15014" b="1"/>
          <a:stretch/>
        </p:blipFill>
        <p:spPr>
          <a:xfrm>
            <a:off x="-1" y="10"/>
            <a:ext cx="4373546" cy="6857990"/>
          </a:xfrm>
          <a:prstGeom prst="rect">
            <a:avLst/>
          </a:prstGeom>
        </p:spPr>
      </p:pic>
      <p:sp>
        <p:nvSpPr>
          <p:cNvPr id="19" name="Rectangle 18">
            <a:extLst>
              <a:ext uri="{FF2B5EF4-FFF2-40B4-BE49-F238E27FC236}">
                <a16:creationId xmlns:a16="http://schemas.microsoft.com/office/drawing/2014/main" id="{1B35EC73-2F87-44A7-B231-910536590D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354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243A4EDB-340B-48B9-A07C-483F7B8C1473}"/>
              </a:ext>
            </a:extLst>
          </p:cNvPr>
          <p:cNvSpPr>
            <a:spLocks noGrp="1"/>
          </p:cNvSpPr>
          <p:nvPr>
            <p:ph idx="1"/>
          </p:nvPr>
        </p:nvSpPr>
        <p:spPr>
          <a:xfrm>
            <a:off x="5100824" y="2286000"/>
            <a:ext cx="6176776" cy="3581400"/>
          </a:xfrm>
        </p:spPr>
        <p:txBody>
          <a:bodyPr>
            <a:normAutofit/>
          </a:bodyPr>
          <a:lstStyle/>
          <a:p>
            <a:r>
              <a:rPr lang="en-US" dirty="0"/>
              <a:t>Approved by the California Board of Registered Nursing </a:t>
            </a:r>
          </a:p>
          <a:p>
            <a:r>
              <a:rPr lang="en-US" dirty="0"/>
              <a:t>Accredited by the Accrediting Commission for Education in Nursing </a:t>
            </a:r>
            <a:r>
              <a:rPr lang="en-US" dirty="0">
                <a:hlinkClick r:id="rId3"/>
              </a:rPr>
              <a:t>www.acenursing.org</a:t>
            </a:r>
            <a:endParaRPr lang="en-US" dirty="0"/>
          </a:p>
          <a:p>
            <a:r>
              <a:rPr lang="en-US" dirty="0"/>
              <a:t>NCLEX pass rates consistently above the national average</a:t>
            </a:r>
          </a:p>
          <a:p>
            <a:r>
              <a:rPr lang="en-US" dirty="0"/>
              <a:t>ADN program respected and supported by the community.</a:t>
            </a:r>
          </a:p>
        </p:txBody>
      </p:sp>
    </p:spTree>
    <p:extLst>
      <p:ext uri="{BB962C8B-B14F-4D97-AF65-F5344CB8AC3E}">
        <p14:creationId xmlns:p14="http://schemas.microsoft.com/office/powerpoint/2010/main" val="2722474627"/>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0C7B9A-605C-46E5-92F5-8D1A47338A3D}"/>
              </a:ext>
            </a:extLst>
          </p:cNvPr>
          <p:cNvSpPr>
            <a:spLocks noGrp="1"/>
          </p:cNvSpPr>
          <p:nvPr>
            <p:ph type="title"/>
          </p:nvPr>
        </p:nvSpPr>
        <p:spPr>
          <a:xfrm>
            <a:off x="838200" y="365760"/>
            <a:ext cx="10515600" cy="1325563"/>
          </a:xfrm>
        </p:spPr>
        <p:txBody>
          <a:bodyPr>
            <a:normAutofit/>
          </a:bodyPr>
          <a:lstStyle/>
          <a:p>
            <a:r>
              <a:rPr lang="en-US" dirty="0">
                <a:solidFill>
                  <a:schemeClr val="tx1"/>
                </a:solidFill>
                <a:latin typeface="Castellar" panose="020A0402060406010301" pitchFamily="18" charset="0"/>
                <a:cs typeface="Aldhabi" panose="01000000000000000000" pitchFamily="2" charset="-78"/>
              </a:rPr>
              <a:t>BSN Partnerships </a:t>
            </a:r>
          </a:p>
        </p:txBody>
      </p:sp>
      <p:sp>
        <p:nvSpPr>
          <p:cNvPr id="3" name="Content Placeholder 2">
            <a:extLst>
              <a:ext uri="{FF2B5EF4-FFF2-40B4-BE49-F238E27FC236}">
                <a16:creationId xmlns:a16="http://schemas.microsoft.com/office/drawing/2014/main" id="{BEEF5FAF-4215-4066-BE72-445B53964E9F}"/>
              </a:ext>
            </a:extLst>
          </p:cNvPr>
          <p:cNvSpPr>
            <a:spLocks noGrp="1"/>
          </p:cNvSpPr>
          <p:nvPr>
            <p:ph idx="1"/>
          </p:nvPr>
        </p:nvSpPr>
        <p:spPr>
          <a:xfrm>
            <a:off x="1025611" y="1217868"/>
            <a:ext cx="5968313" cy="5640132"/>
          </a:xfrm>
        </p:spPr>
        <p:txBody>
          <a:bodyPr anchor="ctr">
            <a:normAutofit fontScale="77500" lnSpcReduction="20000"/>
          </a:bodyPr>
          <a:lstStyle/>
          <a:p>
            <a:r>
              <a:rPr lang="en-US" sz="2800" dirty="0"/>
              <a:t>Students have the opportunity to complete units of the RN-BSN nursing coursework.</a:t>
            </a:r>
          </a:p>
          <a:p>
            <a:r>
              <a:rPr lang="en-US" sz="2800" dirty="0"/>
              <a:t>Become familiar with the required RN-BSN program coursework</a:t>
            </a:r>
          </a:p>
          <a:p>
            <a:r>
              <a:rPr lang="en-US" sz="2800" dirty="0"/>
              <a:t>Complete your BSN in a shorter timeframe.</a:t>
            </a:r>
          </a:p>
          <a:p>
            <a:r>
              <a:rPr lang="en-US" sz="2800" dirty="0"/>
              <a:t>Concurrent enrollment:</a:t>
            </a:r>
          </a:p>
          <a:p>
            <a:pPr lvl="1"/>
            <a:r>
              <a:rPr lang="en-US" sz="2800" dirty="0"/>
              <a:t>Cal State San Bernardino </a:t>
            </a:r>
          </a:p>
          <a:p>
            <a:pPr marL="530352" lvl="1" indent="0">
              <a:buNone/>
            </a:pPr>
            <a:r>
              <a:rPr lang="en-US" sz="2800" dirty="0"/>
              <a:t>(limited to 20 students each Fall term)</a:t>
            </a:r>
          </a:p>
          <a:p>
            <a:pPr marL="530352" lvl="1" indent="0">
              <a:buNone/>
            </a:pPr>
            <a:r>
              <a:rPr lang="en-US" sz="2800" dirty="0"/>
              <a:t>Grand Canyon University (no limit and start anytime) </a:t>
            </a:r>
          </a:p>
          <a:p>
            <a:r>
              <a:rPr lang="en-US" sz="2800" dirty="0"/>
              <a:t>Articulation agreements with:</a:t>
            </a:r>
          </a:p>
          <a:p>
            <a:pPr lvl="1"/>
            <a:r>
              <a:rPr lang="en-US" sz="2800" dirty="0"/>
              <a:t>Cal State Fullerton</a:t>
            </a:r>
          </a:p>
          <a:p>
            <a:pPr lvl="1"/>
            <a:r>
              <a:rPr lang="en-US" sz="2800" dirty="0"/>
              <a:t>Cal State San Marcos </a:t>
            </a:r>
          </a:p>
          <a:p>
            <a:pPr lvl="1"/>
            <a:r>
              <a:rPr lang="en-US" sz="2800" dirty="0"/>
              <a:t>Azusa Pacific University</a:t>
            </a:r>
          </a:p>
          <a:p>
            <a:pPr lvl="1"/>
            <a:r>
              <a:rPr lang="en-US" sz="2800" dirty="0"/>
              <a:t>Aspen University</a:t>
            </a:r>
          </a:p>
          <a:p>
            <a:pPr marL="0" indent="0">
              <a:buNone/>
            </a:pPr>
            <a:endParaRPr lang="en-US" strike="sngStrike" dirty="0"/>
          </a:p>
        </p:txBody>
      </p:sp>
      <p:pic>
        <p:nvPicPr>
          <p:cNvPr id="5" name="Picture 4" descr="A picture containing outdoor, sky, building, person&#10;&#10;Description automatically generated">
            <a:extLst>
              <a:ext uri="{FF2B5EF4-FFF2-40B4-BE49-F238E27FC236}">
                <a16:creationId xmlns:a16="http://schemas.microsoft.com/office/drawing/2014/main" id="{FBF7265F-F5F3-4724-A0E8-8D3321C77E3C}"/>
              </a:ext>
            </a:extLst>
          </p:cNvPr>
          <p:cNvPicPr>
            <a:picLocks noChangeAspect="1"/>
          </p:cNvPicPr>
          <p:nvPr/>
        </p:nvPicPr>
        <p:blipFill rotWithShape="1">
          <a:blip r:embed="rId2">
            <a:extLst>
              <a:ext uri="{28A0092B-C50C-407E-A947-70E740481C1C}">
                <a14:useLocalDpi xmlns:a14="http://schemas.microsoft.com/office/drawing/2010/main" val="0"/>
              </a:ext>
            </a:extLst>
          </a:blip>
          <a:srcRect r="14160" b="-1"/>
          <a:stretch/>
        </p:blipFill>
        <p:spPr>
          <a:xfrm>
            <a:off x="7181335" y="1378506"/>
            <a:ext cx="4795665" cy="3729172"/>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extLst>
      <p:ext uri="{BB962C8B-B14F-4D97-AF65-F5344CB8AC3E}">
        <p14:creationId xmlns:p14="http://schemas.microsoft.com/office/powerpoint/2010/main" val="3670693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1000"/>
                                        <p:tgtEl>
                                          <p:spTgt spid="3">
                                            <p:txEl>
                                              <p:pRg st="8" end="8"/>
                                            </p:txEl>
                                          </p:spTgt>
                                        </p:tgtEl>
                                      </p:cBhvr>
                                    </p:animEffect>
                                    <p:anim calcmode="lin" valueType="num">
                                      <p:cBhvr>
                                        <p:cTn id="6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nodeType="clickEffect">
                                  <p:stCondLst>
                                    <p:cond delay="0"/>
                                  </p:stCondLst>
                                  <p:childTnLst>
                                    <p:set>
                                      <p:cBhvr>
                                        <p:cTn id="69" dur="1" fill="hold">
                                          <p:stCondLst>
                                            <p:cond delay="0"/>
                                          </p:stCondLst>
                                        </p:cTn>
                                        <p:tgtEl>
                                          <p:spTgt spid="3">
                                            <p:txEl>
                                              <p:pRg st="9" end="9"/>
                                            </p:txEl>
                                          </p:spTgt>
                                        </p:tgtEl>
                                        <p:attrNameLst>
                                          <p:attrName>style.visibility</p:attrName>
                                        </p:attrNameLst>
                                      </p:cBhvr>
                                      <p:to>
                                        <p:strVal val="visible"/>
                                      </p:to>
                                    </p:set>
                                    <p:animEffect transition="in" filter="fade">
                                      <p:cBhvr>
                                        <p:cTn id="70" dur="1000"/>
                                        <p:tgtEl>
                                          <p:spTgt spid="3">
                                            <p:txEl>
                                              <p:pRg st="9" end="9"/>
                                            </p:txEl>
                                          </p:spTgt>
                                        </p:tgtEl>
                                      </p:cBhvr>
                                    </p:animEffect>
                                    <p:anim calcmode="lin" valueType="num">
                                      <p:cBhvr>
                                        <p:cTn id="71"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72"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3">
                                            <p:txEl>
                                              <p:pRg st="10" end="10"/>
                                            </p:txEl>
                                          </p:spTgt>
                                        </p:tgtEl>
                                        <p:attrNameLst>
                                          <p:attrName>style.visibility</p:attrName>
                                        </p:attrNameLst>
                                      </p:cBhvr>
                                      <p:to>
                                        <p:strVal val="visible"/>
                                      </p:to>
                                    </p:set>
                                    <p:animEffect transition="in" filter="fade">
                                      <p:cBhvr>
                                        <p:cTn id="77" dur="1000"/>
                                        <p:tgtEl>
                                          <p:spTgt spid="3">
                                            <p:txEl>
                                              <p:pRg st="10" end="10"/>
                                            </p:txEl>
                                          </p:spTgt>
                                        </p:tgtEl>
                                      </p:cBhvr>
                                    </p:animEffect>
                                    <p:anim calcmode="lin" valueType="num">
                                      <p:cBhvr>
                                        <p:cTn id="78" dur="1000" fill="hold"/>
                                        <p:tgtEl>
                                          <p:spTgt spid="3">
                                            <p:txEl>
                                              <p:pRg st="10" end="10"/>
                                            </p:txEl>
                                          </p:spTgt>
                                        </p:tgtEl>
                                        <p:attrNameLst>
                                          <p:attrName>ppt_x</p:attrName>
                                        </p:attrNameLst>
                                      </p:cBhvr>
                                      <p:tavLst>
                                        <p:tav tm="0">
                                          <p:val>
                                            <p:strVal val="#ppt_x"/>
                                          </p:val>
                                        </p:tav>
                                        <p:tav tm="100000">
                                          <p:val>
                                            <p:strVal val="#ppt_x"/>
                                          </p:val>
                                        </p:tav>
                                      </p:tavLst>
                                    </p:anim>
                                    <p:anim calcmode="lin" valueType="num">
                                      <p:cBhvr>
                                        <p:cTn id="79" dur="1000" fill="hold"/>
                                        <p:tgtEl>
                                          <p:spTgt spid="3">
                                            <p:txEl>
                                              <p:pRg st="10" end="10"/>
                                            </p:txEl>
                                          </p:spTgt>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nodeType="clickEffect">
                                  <p:stCondLst>
                                    <p:cond delay="0"/>
                                  </p:stCondLst>
                                  <p:childTnLst>
                                    <p:set>
                                      <p:cBhvr>
                                        <p:cTn id="83" dur="1" fill="hold">
                                          <p:stCondLst>
                                            <p:cond delay="0"/>
                                          </p:stCondLst>
                                        </p:cTn>
                                        <p:tgtEl>
                                          <p:spTgt spid="3">
                                            <p:txEl>
                                              <p:pRg st="11" end="11"/>
                                            </p:txEl>
                                          </p:spTgt>
                                        </p:tgtEl>
                                        <p:attrNameLst>
                                          <p:attrName>style.visibility</p:attrName>
                                        </p:attrNameLst>
                                      </p:cBhvr>
                                      <p:to>
                                        <p:strVal val="visible"/>
                                      </p:to>
                                    </p:set>
                                    <p:animEffect transition="in" filter="fade">
                                      <p:cBhvr>
                                        <p:cTn id="84" dur="1000"/>
                                        <p:tgtEl>
                                          <p:spTgt spid="3">
                                            <p:txEl>
                                              <p:pRg st="11" end="11"/>
                                            </p:txEl>
                                          </p:spTgt>
                                        </p:tgtEl>
                                      </p:cBhvr>
                                    </p:animEffect>
                                    <p:anim calcmode="lin" valueType="num">
                                      <p:cBhvr>
                                        <p:cTn id="85" dur="1000" fill="hold"/>
                                        <p:tgtEl>
                                          <p:spTgt spid="3">
                                            <p:txEl>
                                              <p:pRg st="11" end="11"/>
                                            </p:txEl>
                                          </p:spTgt>
                                        </p:tgtEl>
                                        <p:attrNameLst>
                                          <p:attrName>ppt_x</p:attrName>
                                        </p:attrNameLst>
                                      </p:cBhvr>
                                      <p:tavLst>
                                        <p:tav tm="0">
                                          <p:val>
                                            <p:strVal val="#ppt_x"/>
                                          </p:val>
                                        </p:tav>
                                        <p:tav tm="100000">
                                          <p:val>
                                            <p:strVal val="#ppt_x"/>
                                          </p:val>
                                        </p:tav>
                                      </p:tavLst>
                                    </p:anim>
                                    <p:anim calcmode="lin" valueType="num">
                                      <p:cBhvr>
                                        <p:cTn id="86" dur="1000" fill="hold"/>
                                        <p:tgtEl>
                                          <p:spTgt spid="3">
                                            <p:txEl>
                                              <p:pRg st="11" end="1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F8B556C4-7E49-4C36-845D-FC58F5073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3">
            <a:extLst>
              <a:ext uri="{FF2B5EF4-FFF2-40B4-BE49-F238E27FC236}">
                <a16:creationId xmlns:a16="http://schemas.microsoft.com/office/drawing/2014/main" id="{1EBFEC0E-9001-40D6-B3CA-857756EEAE23}"/>
              </a:ext>
            </a:extLst>
          </p:cNvPr>
          <p:cNvPicPr>
            <a:picLocks noChangeAspect="1"/>
          </p:cNvPicPr>
          <p:nvPr/>
        </p:nvPicPr>
        <p:blipFill rotWithShape="1">
          <a:blip r:embed="rId2">
            <a:alphaModFix amt="35000"/>
          </a:blip>
          <a:srcRect t="3961" b="25726"/>
          <a:stretch/>
        </p:blipFill>
        <p:spPr>
          <a:xfrm>
            <a:off x="-1" y="10"/>
            <a:ext cx="12192001" cy="6857990"/>
          </a:xfrm>
          <a:prstGeom prst="rect">
            <a:avLst/>
          </a:prstGeom>
        </p:spPr>
      </p:pic>
      <p:sp>
        <p:nvSpPr>
          <p:cNvPr id="2" name="Title 1">
            <a:extLst>
              <a:ext uri="{FF2B5EF4-FFF2-40B4-BE49-F238E27FC236}">
                <a16:creationId xmlns:a16="http://schemas.microsoft.com/office/drawing/2014/main" id="{2EEB4A33-7752-4C17-B57E-12CF6181270D}"/>
              </a:ext>
            </a:extLst>
          </p:cNvPr>
          <p:cNvSpPr>
            <a:spLocks noGrp="1"/>
          </p:cNvSpPr>
          <p:nvPr>
            <p:ph type="title"/>
          </p:nvPr>
        </p:nvSpPr>
        <p:spPr>
          <a:xfrm>
            <a:off x="1371600" y="685800"/>
            <a:ext cx="9601200" cy="1485900"/>
          </a:xfrm>
        </p:spPr>
        <p:txBody>
          <a:bodyPr>
            <a:normAutofit/>
          </a:bodyPr>
          <a:lstStyle/>
          <a:p>
            <a:r>
              <a:rPr lang="en-US" dirty="0"/>
              <a:t>Concurrent Enrollment </a:t>
            </a:r>
          </a:p>
        </p:txBody>
      </p:sp>
      <p:sp>
        <p:nvSpPr>
          <p:cNvPr id="8" name="Content Placeholder 7">
            <a:extLst>
              <a:ext uri="{FF2B5EF4-FFF2-40B4-BE49-F238E27FC236}">
                <a16:creationId xmlns:a16="http://schemas.microsoft.com/office/drawing/2014/main" id="{2CCD001A-79A9-4004-A995-B926C4CF759E}"/>
              </a:ext>
            </a:extLst>
          </p:cNvPr>
          <p:cNvSpPr>
            <a:spLocks noGrp="1"/>
          </p:cNvSpPr>
          <p:nvPr>
            <p:ph idx="1"/>
          </p:nvPr>
        </p:nvSpPr>
        <p:spPr>
          <a:xfrm>
            <a:off x="718457" y="2171700"/>
            <a:ext cx="9601200" cy="3581400"/>
          </a:xfrm>
        </p:spPr>
        <p:txBody>
          <a:bodyPr>
            <a:normAutofit/>
          </a:bodyPr>
          <a:lstStyle/>
          <a:p>
            <a:endParaRPr lang="en-US" dirty="0"/>
          </a:p>
          <a:p>
            <a:r>
              <a:rPr lang="en-US" sz="3200" dirty="0"/>
              <a:t>The Chaffey College, ADN to CSUSB, BSN Concurrent Enrollment Pathway (CEP) was created in response to the Institute of Medicine’s goal to increase the number of BSN degree graduates to 80% by 2020.</a:t>
            </a:r>
          </a:p>
        </p:txBody>
      </p:sp>
    </p:spTree>
    <p:extLst>
      <p:ext uri="{BB962C8B-B14F-4D97-AF65-F5344CB8AC3E}">
        <p14:creationId xmlns:p14="http://schemas.microsoft.com/office/powerpoint/2010/main" val="3032420426"/>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8AD34-E0FC-4E42-AAB3-EA8C92361D77}"/>
              </a:ext>
            </a:extLst>
          </p:cNvPr>
          <p:cNvSpPr>
            <a:spLocks noGrp="1"/>
          </p:cNvSpPr>
          <p:nvPr>
            <p:ph type="title"/>
          </p:nvPr>
        </p:nvSpPr>
        <p:spPr>
          <a:xfrm>
            <a:off x="1057133" y="547910"/>
            <a:ext cx="5157824" cy="1176375"/>
          </a:xfrm>
        </p:spPr>
        <p:txBody>
          <a:bodyPr anchor="ctr">
            <a:normAutofit fontScale="90000"/>
          </a:bodyPr>
          <a:lstStyle/>
          <a:p>
            <a:r>
              <a:rPr lang="en-US" sz="4000" dirty="0"/>
              <a:t>CSUSB concurrent enrollment benefits for students</a:t>
            </a:r>
          </a:p>
        </p:txBody>
      </p:sp>
      <p:sp>
        <p:nvSpPr>
          <p:cNvPr id="3" name="Content Placeholder 2">
            <a:extLst>
              <a:ext uri="{FF2B5EF4-FFF2-40B4-BE49-F238E27FC236}">
                <a16:creationId xmlns:a16="http://schemas.microsoft.com/office/drawing/2014/main" id="{AB339187-F821-48FB-B024-26D1EF3D4D55}"/>
              </a:ext>
            </a:extLst>
          </p:cNvPr>
          <p:cNvSpPr>
            <a:spLocks noGrp="1"/>
          </p:cNvSpPr>
          <p:nvPr>
            <p:ph idx="1"/>
          </p:nvPr>
        </p:nvSpPr>
        <p:spPr>
          <a:xfrm>
            <a:off x="590719" y="2330505"/>
            <a:ext cx="6162210" cy="3979585"/>
          </a:xfrm>
        </p:spPr>
        <p:txBody>
          <a:bodyPr anchor="ctr">
            <a:normAutofit fontScale="92500" lnSpcReduction="10000"/>
          </a:bodyPr>
          <a:lstStyle/>
          <a:p>
            <a:pPr marL="514350" indent="-514350">
              <a:buFont typeface="+mj-lt"/>
              <a:buAutoNum type="arabicPeriod"/>
            </a:pPr>
            <a:r>
              <a:rPr lang="en-US" sz="1800" dirty="0"/>
              <a:t>Students will be provided with the option of an </a:t>
            </a:r>
            <a:r>
              <a:rPr lang="en-US" sz="1800" b="1" dirty="0"/>
              <a:t>accessible pathway </a:t>
            </a:r>
            <a:r>
              <a:rPr lang="en-US" sz="1800" dirty="0"/>
              <a:t>for completing a BSN degree within six (6) months for full time students after graduating with their Chaffey’s ADN Program. </a:t>
            </a:r>
          </a:p>
          <a:p>
            <a:pPr marL="514350" indent="-514350">
              <a:buFont typeface="+mj-lt"/>
              <a:buAutoNum type="arabicPeriod"/>
            </a:pPr>
            <a:r>
              <a:rPr lang="en-US" sz="1800" dirty="0"/>
              <a:t>Students will receive </a:t>
            </a:r>
            <a:r>
              <a:rPr lang="en-US" sz="1800" b="1" dirty="0"/>
              <a:t>quality instruction and support </a:t>
            </a:r>
            <a:r>
              <a:rPr lang="en-US" sz="1800" dirty="0"/>
              <a:t>from Chaffey College ADN faculty and CSUSB’s Nursing faculty.</a:t>
            </a:r>
          </a:p>
          <a:p>
            <a:pPr marL="514350" indent="-514350">
              <a:buFont typeface="+mj-lt"/>
              <a:buAutoNum type="arabicPeriod"/>
            </a:pPr>
            <a:r>
              <a:rPr lang="en-US" sz="1800" dirty="0"/>
              <a:t>Students are concurrently admitted to both programs and </a:t>
            </a:r>
            <a:r>
              <a:rPr lang="en-US" sz="1800" b="1" dirty="0"/>
              <a:t>take courses </a:t>
            </a:r>
            <a:r>
              <a:rPr lang="en-US" sz="1800" dirty="0"/>
              <a:t>for both institutions </a:t>
            </a:r>
            <a:r>
              <a:rPr lang="en-US" sz="1800" b="1" dirty="0"/>
              <a:t>onsite at Chaffey College or online</a:t>
            </a:r>
            <a:r>
              <a:rPr lang="en-US" sz="1800" dirty="0"/>
              <a:t>.</a:t>
            </a:r>
          </a:p>
          <a:p>
            <a:pPr marL="514350" indent="-514350">
              <a:buFont typeface="+mj-lt"/>
              <a:buAutoNum type="arabicPeriod"/>
            </a:pPr>
            <a:r>
              <a:rPr lang="en-US" sz="1800" dirty="0"/>
              <a:t>Students will </a:t>
            </a:r>
            <a:r>
              <a:rPr lang="en-US" sz="1800" b="1" dirty="0"/>
              <a:t>save costs </a:t>
            </a:r>
            <a:r>
              <a:rPr lang="en-US" sz="1800" dirty="0"/>
              <a:t>with additional built-in support from CSUSB’s and Chaffey College’s Financial Aid Departments working collaborating to assist students with their funding.  </a:t>
            </a:r>
          </a:p>
          <a:p>
            <a:pPr marL="514350" indent="-514350">
              <a:buFont typeface="+mj-lt"/>
              <a:buAutoNum type="arabicPeriod"/>
            </a:pPr>
            <a:r>
              <a:rPr lang="en-US" sz="1800" dirty="0"/>
              <a:t>MUST have all GE completed and be GE certified for CSUSB program only</a:t>
            </a:r>
          </a:p>
          <a:p>
            <a:pPr marL="514350" indent="-514350">
              <a:buFont typeface="+mj-lt"/>
              <a:buAutoNum type="arabicPeriod"/>
            </a:pPr>
            <a:endParaRPr lang="en-US" sz="1700" dirty="0"/>
          </a:p>
          <a:p>
            <a:pPr marL="0" indent="0">
              <a:buNone/>
            </a:pPr>
            <a:endParaRPr lang="en-US" sz="1700" dirty="0"/>
          </a:p>
          <a:p>
            <a:endParaRPr lang="en-US" sz="1700" dirty="0"/>
          </a:p>
        </p:txBody>
      </p:sp>
      <p:pic>
        <p:nvPicPr>
          <p:cNvPr id="4" name="Picture 3">
            <a:extLst>
              <a:ext uri="{FF2B5EF4-FFF2-40B4-BE49-F238E27FC236}">
                <a16:creationId xmlns:a16="http://schemas.microsoft.com/office/drawing/2014/main" id="{F0DB1F43-08BD-4B5E-9503-A99F66238442}"/>
              </a:ext>
            </a:extLst>
          </p:cNvPr>
          <p:cNvPicPr>
            <a:picLocks noChangeAspect="1"/>
          </p:cNvPicPr>
          <p:nvPr/>
        </p:nvPicPr>
        <p:blipFill>
          <a:blip r:embed="rId3"/>
          <a:stretch>
            <a:fillRect/>
          </a:stretch>
        </p:blipFill>
        <p:spPr>
          <a:xfrm>
            <a:off x="7083423" y="807873"/>
            <a:ext cx="4397433" cy="2066793"/>
          </a:xfrm>
          <a:prstGeom prst="rect">
            <a:avLst/>
          </a:prstGeom>
        </p:spPr>
      </p:pic>
      <p:pic>
        <p:nvPicPr>
          <p:cNvPr id="6" name="Picture 5">
            <a:extLst>
              <a:ext uri="{FF2B5EF4-FFF2-40B4-BE49-F238E27FC236}">
                <a16:creationId xmlns:a16="http://schemas.microsoft.com/office/drawing/2014/main" id="{6A2E5002-A73F-45F2-87AF-E6622DEA007C}"/>
              </a:ext>
            </a:extLst>
          </p:cNvPr>
          <p:cNvPicPr>
            <a:picLocks noChangeAspect="1"/>
          </p:cNvPicPr>
          <p:nvPr/>
        </p:nvPicPr>
        <p:blipFill>
          <a:blip r:embed="rId4"/>
          <a:stretch>
            <a:fillRect/>
          </a:stretch>
        </p:blipFill>
        <p:spPr>
          <a:xfrm>
            <a:off x="7926880" y="3358819"/>
            <a:ext cx="2756844" cy="2884557"/>
          </a:xfrm>
          <a:prstGeom prst="rect">
            <a:avLst/>
          </a:prstGeom>
        </p:spPr>
      </p:pic>
    </p:spTree>
    <p:extLst>
      <p:ext uri="{BB962C8B-B14F-4D97-AF65-F5344CB8AC3E}">
        <p14:creationId xmlns:p14="http://schemas.microsoft.com/office/powerpoint/2010/main" val="1944564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109E4F-CA2C-4971-9F9D-305B98258EA7}"/>
              </a:ext>
            </a:extLst>
          </p:cNvPr>
          <p:cNvSpPr>
            <a:spLocks noGrp="1"/>
          </p:cNvSpPr>
          <p:nvPr>
            <p:ph type="title"/>
          </p:nvPr>
        </p:nvSpPr>
        <p:spPr>
          <a:xfrm>
            <a:off x="881744" y="631372"/>
            <a:ext cx="3135086" cy="5606142"/>
          </a:xfrm>
        </p:spPr>
        <p:txBody>
          <a:bodyPr>
            <a:normAutofit/>
          </a:bodyPr>
          <a:lstStyle/>
          <a:p>
            <a:r>
              <a:rPr lang="en-US" dirty="0"/>
              <a:t>What can I do while waiting to get into a nursing program?</a:t>
            </a:r>
            <a:br>
              <a:rPr lang="en-US" dirty="0"/>
            </a:br>
            <a:endParaRPr lang="en-US" dirty="0"/>
          </a:p>
        </p:txBody>
      </p:sp>
      <p:sp>
        <p:nvSpPr>
          <p:cNvPr id="10" name="Rectangle 9">
            <a:extLst>
              <a:ext uri="{FF2B5EF4-FFF2-40B4-BE49-F238E27FC236}">
                <a16:creationId xmlns:a16="http://schemas.microsoft.com/office/drawing/2014/main" id="{597649B1-EA54-4416-AAFC-FF408060C3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06883FD9-C216-4769-91F7-9371428F61F8}"/>
              </a:ext>
            </a:extLst>
          </p:cNvPr>
          <p:cNvSpPr>
            <a:spLocks noGrp="1"/>
          </p:cNvSpPr>
          <p:nvPr>
            <p:ph idx="1"/>
          </p:nvPr>
        </p:nvSpPr>
        <p:spPr>
          <a:xfrm>
            <a:off x="4741595" y="631370"/>
            <a:ext cx="6797262" cy="5606141"/>
          </a:xfrm>
        </p:spPr>
        <p:txBody>
          <a:bodyPr>
            <a:normAutofit/>
          </a:bodyPr>
          <a:lstStyle/>
          <a:p>
            <a:r>
              <a:rPr lang="en-US" dirty="0"/>
              <a:t>Get training to be a CNA or EMT or medical assistant</a:t>
            </a:r>
          </a:p>
          <a:p>
            <a:r>
              <a:rPr lang="en-US" dirty="0"/>
              <a:t>Take classes in second language</a:t>
            </a:r>
          </a:p>
          <a:p>
            <a:r>
              <a:rPr lang="en-US" dirty="0"/>
              <a:t>Volunteer</a:t>
            </a:r>
          </a:p>
          <a:p>
            <a:r>
              <a:rPr lang="en-US" dirty="0"/>
              <a:t>Take additional classes toward the BSN. </a:t>
            </a:r>
          </a:p>
          <a:p>
            <a:r>
              <a:rPr lang="en-US" dirty="0"/>
              <a:t>Get your GE certified for Concurrent Enrollment! </a:t>
            </a:r>
          </a:p>
          <a:p>
            <a:r>
              <a:rPr lang="en-US" dirty="0"/>
              <a:t>Take a nursing support class to help you succeed in Nursing: (see ADN Entrance Criteria)</a:t>
            </a:r>
          </a:p>
          <a:p>
            <a:pPr lvl="1"/>
            <a:r>
              <a:rPr lang="en-US" i="0" dirty="0"/>
              <a:t>NURADN 403 </a:t>
            </a:r>
            <a:r>
              <a:rPr lang="en-US" dirty="0"/>
              <a:t>Pathophysiology for Nurses</a:t>
            </a:r>
          </a:p>
          <a:p>
            <a:pPr lvl="1"/>
            <a:r>
              <a:rPr lang="en-US" i="0" dirty="0"/>
              <a:t>NURADN 428 </a:t>
            </a:r>
            <a:r>
              <a:rPr lang="en-US" dirty="0"/>
              <a:t>Pharmacology</a:t>
            </a:r>
          </a:p>
          <a:p>
            <a:pPr lvl="1"/>
            <a:r>
              <a:rPr lang="en-US" i="0" dirty="0"/>
              <a:t>HS 30 </a:t>
            </a:r>
            <a:r>
              <a:rPr lang="en-US" dirty="0"/>
              <a:t>Medical Terminology</a:t>
            </a:r>
          </a:p>
          <a:p>
            <a:pPr lvl="1"/>
            <a:r>
              <a:rPr lang="en-US" dirty="0"/>
              <a:t>GERO 18 Aging and Life Cycle</a:t>
            </a:r>
          </a:p>
          <a:p>
            <a:pPr lvl="1"/>
            <a:r>
              <a:rPr lang="en-US" dirty="0"/>
              <a:t>GERO 22 Dying and Death</a:t>
            </a:r>
          </a:p>
          <a:p>
            <a:pPr lvl="1"/>
            <a:r>
              <a:rPr lang="en-US" dirty="0"/>
              <a:t>GERO 23 Aging and Older Adult</a:t>
            </a:r>
          </a:p>
          <a:p>
            <a:pPr lvl="1"/>
            <a:endParaRPr lang="en-US" sz="1400" dirty="0"/>
          </a:p>
        </p:txBody>
      </p:sp>
    </p:spTree>
    <p:extLst>
      <p:ext uri="{BB962C8B-B14F-4D97-AF65-F5344CB8AC3E}">
        <p14:creationId xmlns:p14="http://schemas.microsoft.com/office/powerpoint/2010/main" val="41956921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08922B-8766-4BAA-8526-C2E016309BB9}"/>
              </a:ext>
            </a:extLst>
          </p:cNvPr>
          <p:cNvSpPr>
            <a:spLocks noGrp="1"/>
          </p:cNvSpPr>
          <p:nvPr>
            <p:ph type="title"/>
          </p:nvPr>
        </p:nvSpPr>
        <p:spPr>
          <a:xfrm>
            <a:off x="1295400" y="247650"/>
            <a:ext cx="9601200" cy="1485900"/>
          </a:xfrm>
        </p:spPr>
        <p:txBody>
          <a:bodyPr/>
          <a:lstStyle/>
          <a:p>
            <a:r>
              <a:rPr lang="en-US" dirty="0">
                <a:solidFill>
                  <a:schemeClr val="tx1"/>
                </a:solidFill>
              </a:rPr>
              <a:t>Frequently asked questions</a:t>
            </a:r>
          </a:p>
        </p:txBody>
      </p:sp>
      <p:pic>
        <p:nvPicPr>
          <p:cNvPr id="6" name="Content Placeholder 5">
            <a:extLst>
              <a:ext uri="{FF2B5EF4-FFF2-40B4-BE49-F238E27FC236}">
                <a16:creationId xmlns:a16="http://schemas.microsoft.com/office/drawing/2014/main" id="{61696568-84CB-4739-99E4-DC48F7DD81BD}"/>
              </a:ext>
            </a:extLst>
          </p:cNvPr>
          <p:cNvPicPr>
            <a:picLocks noGrp="1" noChangeAspect="1"/>
          </p:cNvPicPr>
          <p:nvPr>
            <p:ph sz="half" idx="1"/>
          </p:nvPr>
        </p:nvPicPr>
        <p:blipFill>
          <a:blip r:embed="rId2"/>
          <a:stretch>
            <a:fillRect/>
          </a:stretch>
        </p:blipFill>
        <p:spPr>
          <a:xfrm>
            <a:off x="819150" y="1733551"/>
            <a:ext cx="5525098" cy="3688666"/>
          </a:xfrm>
        </p:spPr>
      </p:pic>
      <p:sp>
        <p:nvSpPr>
          <p:cNvPr id="2" name="Content Placeholder 1">
            <a:extLst>
              <a:ext uri="{FF2B5EF4-FFF2-40B4-BE49-F238E27FC236}">
                <a16:creationId xmlns:a16="http://schemas.microsoft.com/office/drawing/2014/main" id="{672B5FFF-7EA5-409D-90AC-2AA54E7EB352}"/>
              </a:ext>
            </a:extLst>
          </p:cNvPr>
          <p:cNvSpPr>
            <a:spLocks noGrp="1"/>
          </p:cNvSpPr>
          <p:nvPr>
            <p:ph sz="half" idx="2"/>
          </p:nvPr>
        </p:nvSpPr>
        <p:spPr>
          <a:xfrm>
            <a:off x="6820498" y="1638299"/>
            <a:ext cx="4447786" cy="3581401"/>
          </a:xfrm>
        </p:spPr>
        <p:txBody>
          <a:bodyPr/>
          <a:lstStyle/>
          <a:p>
            <a:r>
              <a:rPr lang="en-US" dirty="0"/>
              <a:t>Should I take the support courses?</a:t>
            </a:r>
          </a:p>
          <a:p>
            <a:pPr lvl="1"/>
            <a:r>
              <a:rPr lang="en-US" dirty="0"/>
              <a:t>Yes, they are recommended and provide a good base for your learning</a:t>
            </a:r>
          </a:p>
          <a:p>
            <a:r>
              <a:rPr lang="en-US" dirty="0"/>
              <a:t>Should I apply with In process courses?</a:t>
            </a:r>
          </a:p>
          <a:p>
            <a:pPr lvl="1"/>
            <a:r>
              <a:rPr lang="en-US" dirty="0"/>
              <a:t>No, you should wait to apply until all courses are complete so you are ranked higher</a:t>
            </a:r>
          </a:p>
          <a:p>
            <a:endParaRPr lang="en-US" dirty="0"/>
          </a:p>
        </p:txBody>
      </p:sp>
    </p:spTree>
    <p:extLst>
      <p:ext uri="{BB962C8B-B14F-4D97-AF65-F5344CB8AC3E}">
        <p14:creationId xmlns:p14="http://schemas.microsoft.com/office/powerpoint/2010/main" val="30567605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908922B-8766-4BAA-8526-C2E016309BB9}"/>
              </a:ext>
            </a:extLst>
          </p:cNvPr>
          <p:cNvSpPr>
            <a:spLocks noGrp="1"/>
          </p:cNvSpPr>
          <p:nvPr>
            <p:ph type="title"/>
          </p:nvPr>
        </p:nvSpPr>
        <p:spPr>
          <a:xfrm>
            <a:off x="1295400" y="247650"/>
            <a:ext cx="9601200" cy="1485900"/>
          </a:xfrm>
        </p:spPr>
        <p:txBody>
          <a:bodyPr/>
          <a:lstStyle/>
          <a:p>
            <a:r>
              <a:rPr lang="en-US" dirty="0">
                <a:solidFill>
                  <a:schemeClr val="tx1"/>
                </a:solidFill>
              </a:rPr>
              <a:t>Frequently asked questions</a:t>
            </a:r>
          </a:p>
        </p:txBody>
      </p:sp>
      <p:sp>
        <p:nvSpPr>
          <p:cNvPr id="4" name="Content Placeholder 3">
            <a:extLst>
              <a:ext uri="{FF2B5EF4-FFF2-40B4-BE49-F238E27FC236}">
                <a16:creationId xmlns:a16="http://schemas.microsoft.com/office/drawing/2014/main" id="{B05A7B8B-523A-4F7D-9D19-484BA50D98BC}"/>
              </a:ext>
            </a:extLst>
          </p:cNvPr>
          <p:cNvSpPr>
            <a:spLocks noGrp="1"/>
          </p:cNvSpPr>
          <p:nvPr>
            <p:ph sz="half" idx="1"/>
          </p:nvPr>
        </p:nvSpPr>
        <p:spPr>
          <a:xfrm>
            <a:off x="819397" y="1116282"/>
            <a:ext cx="4669433" cy="5494068"/>
          </a:xfrm>
        </p:spPr>
        <p:txBody>
          <a:bodyPr>
            <a:normAutofit/>
          </a:bodyPr>
          <a:lstStyle/>
          <a:p>
            <a:r>
              <a:rPr lang="en-US" dirty="0"/>
              <a:t>What is meant by “spaces” available?</a:t>
            </a:r>
          </a:p>
          <a:p>
            <a:pPr lvl="1"/>
            <a:r>
              <a:rPr lang="en-US" dirty="0"/>
              <a:t>This varies per semester see our policies in our handbook, and spaces may be reserved for contract requirements or be limited by our clinical sites</a:t>
            </a:r>
          </a:p>
          <a:p>
            <a:r>
              <a:rPr lang="en-US" dirty="0"/>
              <a:t>Do you have a wait list?</a:t>
            </a:r>
          </a:p>
          <a:p>
            <a:pPr lvl="1"/>
            <a:r>
              <a:rPr lang="en-US" dirty="0"/>
              <a:t>We do not hold a wait list </a:t>
            </a:r>
          </a:p>
          <a:p>
            <a:r>
              <a:rPr lang="en-US" dirty="0"/>
              <a:t>Can another course be changed for Math 401?</a:t>
            </a:r>
          </a:p>
          <a:p>
            <a:pPr lvl="1"/>
            <a:r>
              <a:rPr lang="en-US" dirty="0"/>
              <a:t>Only another similar course for math for nursing from another college can be </a:t>
            </a:r>
            <a:r>
              <a:rPr lang="en-US" dirty="0" err="1"/>
              <a:t>equilvant</a:t>
            </a:r>
            <a:endParaRPr lang="en-US" dirty="0"/>
          </a:p>
          <a:p>
            <a:pPr lvl="1"/>
            <a:endParaRPr lang="en-US" dirty="0"/>
          </a:p>
        </p:txBody>
      </p:sp>
      <p:pic>
        <p:nvPicPr>
          <p:cNvPr id="9" name="Content Placeholder 8">
            <a:extLst>
              <a:ext uri="{FF2B5EF4-FFF2-40B4-BE49-F238E27FC236}">
                <a16:creationId xmlns:a16="http://schemas.microsoft.com/office/drawing/2014/main" id="{F5765637-5BB0-4F5A-A544-6195E40A0D48}"/>
              </a:ext>
            </a:extLst>
          </p:cNvPr>
          <p:cNvPicPr>
            <a:picLocks noGrp="1" noChangeAspect="1"/>
          </p:cNvPicPr>
          <p:nvPr>
            <p:ph sz="half" idx="2"/>
          </p:nvPr>
        </p:nvPicPr>
        <p:blipFill>
          <a:blip r:embed="rId2"/>
          <a:stretch>
            <a:fillRect/>
          </a:stretch>
        </p:blipFill>
        <p:spPr>
          <a:xfrm>
            <a:off x="5488831" y="1451720"/>
            <a:ext cx="6623520" cy="4415680"/>
          </a:xfrm>
        </p:spPr>
      </p:pic>
    </p:spTree>
    <p:extLst>
      <p:ext uri="{BB962C8B-B14F-4D97-AF65-F5344CB8AC3E}">
        <p14:creationId xmlns:p14="http://schemas.microsoft.com/office/powerpoint/2010/main" val="27573502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0E807223-DF88-4D6D-970E-08919E5E02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36" name="Rectangle 35">
            <a:extLst>
              <a:ext uri="{FF2B5EF4-FFF2-40B4-BE49-F238E27FC236}">
                <a16:creationId xmlns:a16="http://schemas.microsoft.com/office/drawing/2014/main" id="{F8B556C4-7E49-4C36-845D-FC58F5073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B6876996-2DD0-4105-B174-246A103FA41D}"/>
              </a:ext>
            </a:extLst>
          </p:cNvPr>
          <p:cNvPicPr>
            <a:picLocks noChangeAspect="1"/>
          </p:cNvPicPr>
          <p:nvPr/>
        </p:nvPicPr>
        <p:blipFill rotWithShape="1">
          <a:blip r:embed="rId2">
            <a:alphaModFix amt="35000"/>
          </a:blip>
          <a:srcRect t="12916" b="2814"/>
          <a:stretch/>
        </p:blipFill>
        <p:spPr>
          <a:xfrm>
            <a:off x="-1" y="10"/>
            <a:ext cx="12192001" cy="6857990"/>
          </a:xfrm>
          <a:prstGeom prst="rect">
            <a:avLst/>
          </a:prstGeom>
        </p:spPr>
      </p:pic>
      <p:sp>
        <p:nvSpPr>
          <p:cNvPr id="2" name="Title 1">
            <a:extLst>
              <a:ext uri="{FF2B5EF4-FFF2-40B4-BE49-F238E27FC236}">
                <a16:creationId xmlns:a16="http://schemas.microsoft.com/office/drawing/2014/main" id="{190CAB10-C2CF-45D2-8799-1289638A43A8}"/>
              </a:ext>
            </a:extLst>
          </p:cNvPr>
          <p:cNvSpPr>
            <a:spLocks noGrp="1"/>
          </p:cNvSpPr>
          <p:nvPr>
            <p:ph type="title" idx="4294967295"/>
          </p:nvPr>
        </p:nvSpPr>
        <p:spPr>
          <a:xfrm>
            <a:off x="1371600" y="685800"/>
            <a:ext cx="9601200" cy="1485900"/>
          </a:xfrm>
        </p:spPr>
        <p:txBody>
          <a:bodyPr vert="horz" lIns="91440" tIns="45720" rIns="91440" bIns="45720" rtlCol="0" anchor="t">
            <a:normAutofit/>
          </a:bodyPr>
          <a:lstStyle/>
          <a:p>
            <a:r>
              <a:rPr lang="en-US" dirty="0"/>
              <a:t>Next step</a:t>
            </a:r>
          </a:p>
        </p:txBody>
      </p:sp>
      <p:sp>
        <p:nvSpPr>
          <p:cNvPr id="3" name="Content Placeholder 2">
            <a:extLst>
              <a:ext uri="{FF2B5EF4-FFF2-40B4-BE49-F238E27FC236}">
                <a16:creationId xmlns:a16="http://schemas.microsoft.com/office/drawing/2014/main" id="{BD722EFA-DEA9-4C32-88A6-54BE48A1ABCA}"/>
              </a:ext>
            </a:extLst>
          </p:cNvPr>
          <p:cNvSpPr>
            <a:spLocks noGrp="1"/>
          </p:cNvSpPr>
          <p:nvPr>
            <p:ph idx="4294967295"/>
          </p:nvPr>
        </p:nvSpPr>
        <p:spPr>
          <a:xfrm>
            <a:off x="1371600" y="2286000"/>
            <a:ext cx="9601200" cy="3581400"/>
          </a:xfrm>
        </p:spPr>
        <p:txBody>
          <a:bodyPr vert="horz" lIns="91440" tIns="45720" rIns="91440" bIns="45720" rtlCol="0">
            <a:normAutofit/>
          </a:bodyPr>
          <a:lstStyle/>
          <a:p>
            <a:r>
              <a:rPr lang="en-US" sz="3600" dirty="0"/>
              <a:t>Please arrange an appointment with a Chaffey College counselor by calling </a:t>
            </a:r>
          </a:p>
          <a:p>
            <a:pPr>
              <a:buFont typeface="Franklin Gothic Book" panose="020B0503020102020204" pitchFamily="34" charset="0"/>
              <a:buNone/>
            </a:pPr>
            <a:r>
              <a:rPr lang="en-US" sz="3600" dirty="0"/>
              <a:t>909-652-6200 </a:t>
            </a:r>
          </a:p>
          <a:p>
            <a:pPr>
              <a:buFont typeface="Franklin Gothic Book" panose="020B0503020102020204" pitchFamily="34" charset="0"/>
              <a:buNone/>
            </a:pPr>
            <a:r>
              <a:rPr lang="en-US" sz="3600" dirty="0"/>
              <a:t>     for additional information and assistance</a:t>
            </a:r>
          </a:p>
        </p:txBody>
      </p:sp>
    </p:spTree>
    <p:extLst>
      <p:ext uri="{BB962C8B-B14F-4D97-AF65-F5344CB8AC3E}">
        <p14:creationId xmlns:p14="http://schemas.microsoft.com/office/powerpoint/2010/main" val="1568079471"/>
      </p:ext>
    </p:extLst>
  </p:cSld>
  <p:clrMapOvr>
    <a:overrideClrMapping bg1="dk1" tx1="lt1" bg2="dk2" tx2="lt2" accent1="accent1" accent2="accent2" accent3="accent3" accent4="accent4" accent5="accent5" accent6="accent6" hlink="hlink" folHlink="folHlink"/>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3820A-6EFE-4AEF-AB3A-4CE6EFB323E1}"/>
              </a:ext>
            </a:extLst>
          </p:cNvPr>
          <p:cNvSpPr>
            <a:spLocks noGrp="1"/>
          </p:cNvSpPr>
          <p:nvPr>
            <p:ph type="title"/>
          </p:nvPr>
        </p:nvSpPr>
        <p:spPr/>
        <p:txBody>
          <a:bodyPr>
            <a:normAutofit fontScale="90000"/>
          </a:bodyPr>
          <a:lstStyle/>
          <a:p>
            <a:r>
              <a:rPr lang="en-US" dirty="0"/>
              <a:t>Information regarding nursing education can be obtained from the following agencies</a:t>
            </a:r>
          </a:p>
        </p:txBody>
      </p:sp>
      <p:sp>
        <p:nvSpPr>
          <p:cNvPr id="3" name="Content Placeholder 2">
            <a:extLst>
              <a:ext uri="{FF2B5EF4-FFF2-40B4-BE49-F238E27FC236}">
                <a16:creationId xmlns:a16="http://schemas.microsoft.com/office/drawing/2014/main" id="{AC2C025A-C274-4E09-AED9-57CA917B8E63}"/>
              </a:ext>
            </a:extLst>
          </p:cNvPr>
          <p:cNvSpPr>
            <a:spLocks noGrp="1"/>
          </p:cNvSpPr>
          <p:nvPr>
            <p:ph idx="1"/>
          </p:nvPr>
        </p:nvSpPr>
        <p:spPr>
          <a:xfrm>
            <a:off x="1371600" y="2696900"/>
            <a:ext cx="9601200" cy="3662336"/>
          </a:xfrm>
        </p:spPr>
        <p:txBody>
          <a:bodyPr/>
          <a:lstStyle/>
          <a:p>
            <a:r>
              <a:rPr lang="en-US" sz="2400" dirty="0"/>
              <a:t>California Board of Registered Nurses (BRN)</a:t>
            </a:r>
          </a:p>
          <a:p>
            <a:pPr lvl="1"/>
            <a:r>
              <a:rPr lang="en-US" dirty="0"/>
              <a:t>www.rn.ca.gov</a:t>
            </a:r>
          </a:p>
          <a:p>
            <a:pPr lvl="1"/>
            <a:r>
              <a:rPr lang="en-US" dirty="0"/>
              <a:t>916-322-3350</a:t>
            </a:r>
          </a:p>
          <a:p>
            <a:pPr lvl="1"/>
            <a:r>
              <a:rPr lang="en-US" dirty="0"/>
              <a:t>PO Box 944210, Sacramento, CA  94244-2100</a:t>
            </a:r>
          </a:p>
          <a:p>
            <a:pPr lvl="1"/>
            <a:endParaRPr lang="en-US" dirty="0"/>
          </a:p>
          <a:p>
            <a:r>
              <a:rPr lang="en-US" sz="2400" dirty="0"/>
              <a:t>Accreditation Commission for Education in Nursing (ACEN)</a:t>
            </a:r>
          </a:p>
          <a:p>
            <a:pPr lvl="1"/>
            <a:r>
              <a:rPr lang="en-US" dirty="0"/>
              <a:t>www.acenursing.org</a:t>
            </a:r>
          </a:p>
          <a:p>
            <a:pPr lvl="1"/>
            <a:r>
              <a:rPr lang="en-US" dirty="0"/>
              <a:t>404-975-5000</a:t>
            </a:r>
          </a:p>
          <a:p>
            <a:pPr lvl="1"/>
            <a:r>
              <a:rPr lang="en-US" dirty="0"/>
              <a:t>3343 Peachtree Road NE, Suite 850, Atlanta, Georgia  30326</a:t>
            </a:r>
          </a:p>
        </p:txBody>
      </p:sp>
    </p:spTree>
    <p:extLst>
      <p:ext uri="{BB962C8B-B14F-4D97-AF65-F5344CB8AC3E}">
        <p14:creationId xmlns:p14="http://schemas.microsoft.com/office/powerpoint/2010/main" val="39642440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9F13A8-C172-42DB-B631-FE3BEC88ECA1}"/>
              </a:ext>
            </a:extLst>
          </p:cNvPr>
          <p:cNvSpPr>
            <a:spLocks noGrp="1"/>
          </p:cNvSpPr>
          <p:nvPr>
            <p:ph type="title"/>
          </p:nvPr>
        </p:nvSpPr>
        <p:spPr>
          <a:xfrm>
            <a:off x="1023562" y="685800"/>
            <a:ext cx="10493524" cy="1485900"/>
          </a:xfrm>
        </p:spPr>
        <p:txBody>
          <a:bodyPr>
            <a:normAutofit/>
          </a:bodyPr>
          <a:lstStyle/>
          <a:p>
            <a:r>
              <a:rPr lang="en-US" dirty="0"/>
              <a:t>Have you done your research?</a:t>
            </a:r>
          </a:p>
        </p:txBody>
      </p:sp>
      <p:sp>
        <p:nvSpPr>
          <p:cNvPr id="17" name="Rectangle 16">
            <a:extLst>
              <a:ext uri="{FF2B5EF4-FFF2-40B4-BE49-F238E27FC236}">
                <a16:creationId xmlns:a16="http://schemas.microsoft.com/office/drawing/2014/main" id="{B9F89C22-0475-4427-B7C8-0269AD40E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D5CD342D-B102-4BEC-B731-FD8AB3CE7B65}"/>
              </a:ext>
            </a:extLst>
          </p:cNvPr>
          <p:cNvSpPr>
            <a:spLocks noGrp="1"/>
          </p:cNvSpPr>
          <p:nvPr>
            <p:ph idx="1"/>
          </p:nvPr>
        </p:nvSpPr>
        <p:spPr>
          <a:xfrm>
            <a:off x="1023562" y="2286000"/>
            <a:ext cx="5072437" cy="3581400"/>
          </a:xfrm>
        </p:spPr>
        <p:txBody>
          <a:bodyPr>
            <a:normAutofit/>
          </a:bodyPr>
          <a:lstStyle/>
          <a:p>
            <a:r>
              <a:rPr lang="en-US" sz="1400" dirty="0"/>
              <a:t>Employment Outlook (data covers San Bernardino, Riverside, Orange, &amp; LA counties)</a:t>
            </a:r>
          </a:p>
          <a:p>
            <a:r>
              <a:rPr lang="en-US" sz="1400" dirty="0"/>
              <a:t>Regional Job Outlook</a:t>
            </a:r>
          </a:p>
          <a:p>
            <a:pPr lvl="1"/>
            <a:r>
              <a:rPr lang="en-US" sz="1400" dirty="0"/>
              <a:t>All regions provide many annual job opportunities</a:t>
            </a:r>
          </a:p>
          <a:p>
            <a:pPr lvl="2"/>
            <a:r>
              <a:rPr lang="en-US" sz="1400" dirty="0"/>
              <a:t>Most numerous in LA county, followed by Inland Empire, then Orange Co.</a:t>
            </a:r>
          </a:p>
          <a:p>
            <a:r>
              <a:rPr lang="en-US" sz="1400" dirty="0"/>
              <a:t>Regional Hourly Wages (2022 data)</a:t>
            </a:r>
          </a:p>
          <a:p>
            <a:pPr lvl="1"/>
            <a:r>
              <a:rPr lang="en-US" sz="1400" dirty="0"/>
              <a:t>Wages are high, with median hourly rates ranging from $55+ per hour.</a:t>
            </a:r>
          </a:p>
          <a:p>
            <a:r>
              <a:rPr lang="en-US" sz="1400" dirty="0"/>
              <a:t>General Medical/Surgical Hospitals employ the majority of RNs. </a:t>
            </a:r>
          </a:p>
          <a:p>
            <a:r>
              <a:rPr lang="en-US" sz="1400" i="1" dirty="0"/>
              <a:t>Source: ADN August 2022 Needs Assessment, Chaffey College Institutional Research.</a:t>
            </a:r>
          </a:p>
        </p:txBody>
      </p:sp>
      <p:pic>
        <p:nvPicPr>
          <p:cNvPr id="5" name="Picture 4" descr="A group of people in a room&#10;&#10;Description automatically generated">
            <a:extLst>
              <a:ext uri="{FF2B5EF4-FFF2-40B4-BE49-F238E27FC236}">
                <a16:creationId xmlns:a16="http://schemas.microsoft.com/office/drawing/2014/main" id="{CB21505A-2079-44E3-9448-E86D88BB1E93}"/>
              </a:ext>
            </a:extLst>
          </p:cNvPr>
          <p:cNvPicPr>
            <a:picLocks noChangeAspect="1"/>
          </p:cNvPicPr>
          <p:nvPr/>
        </p:nvPicPr>
        <p:blipFill rotWithShape="1">
          <a:blip r:embed="rId2"/>
          <a:srcRect r="1" b="15708"/>
          <a:stretch/>
        </p:blipFill>
        <p:spPr>
          <a:xfrm>
            <a:off x="6411641" y="2685243"/>
            <a:ext cx="5105445" cy="2872601"/>
          </a:xfrm>
          <a:prstGeom prst="rect">
            <a:avLst/>
          </a:prstGeom>
        </p:spPr>
      </p:pic>
    </p:spTree>
    <p:extLst>
      <p:ext uri="{BB962C8B-B14F-4D97-AF65-F5344CB8AC3E}">
        <p14:creationId xmlns:p14="http://schemas.microsoft.com/office/powerpoint/2010/main" val="32384287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0BC9609-A8AF-411F-A9E0-C3B93C8945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9D7DB16-C6C7-41B9-9317-B193D3610D12}"/>
              </a:ext>
            </a:extLst>
          </p:cNvPr>
          <p:cNvSpPr>
            <a:spLocks noGrp="1"/>
          </p:cNvSpPr>
          <p:nvPr>
            <p:ph type="title"/>
          </p:nvPr>
        </p:nvSpPr>
        <p:spPr>
          <a:xfrm>
            <a:off x="640080" y="639704"/>
            <a:ext cx="3299579" cy="5577840"/>
          </a:xfrm>
        </p:spPr>
        <p:txBody>
          <a:bodyPr anchor="ctr">
            <a:normAutofit/>
          </a:bodyPr>
          <a:lstStyle/>
          <a:p>
            <a:pPr algn="ctr"/>
            <a:r>
              <a:rPr lang="en-US" dirty="0"/>
              <a:t>Registered Nursing Programs</a:t>
            </a:r>
          </a:p>
        </p:txBody>
      </p:sp>
      <p:graphicFrame>
        <p:nvGraphicFramePr>
          <p:cNvPr id="5" name="Content Placeholder 2">
            <a:extLst>
              <a:ext uri="{FF2B5EF4-FFF2-40B4-BE49-F238E27FC236}">
                <a16:creationId xmlns:a16="http://schemas.microsoft.com/office/drawing/2014/main" id="{663248D1-1E73-4882-AED9-41D6C99E16B6}"/>
              </a:ext>
            </a:extLst>
          </p:cNvPr>
          <p:cNvGraphicFramePr>
            <a:graphicFrameLocks noGrp="1"/>
          </p:cNvGraphicFramePr>
          <p:nvPr>
            <p:ph idx="1"/>
            <p:extLst>
              <p:ext uri="{D42A27DB-BD31-4B8C-83A1-F6EECF244321}">
                <p14:modId xmlns:p14="http://schemas.microsoft.com/office/powerpoint/2010/main" val="2676467743"/>
              </p:ext>
            </p:extLst>
          </p:nvPr>
        </p:nvGraphicFramePr>
        <p:xfrm>
          <a:off x="4901472" y="639705"/>
          <a:ext cx="6506304" cy="55778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202597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0E807223-DF88-4D6D-970E-08919E5E02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809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useBgFill="1">
        <p:nvSpPr>
          <p:cNvPr id="36" name="Rectangle 35">
            <a:extLst>
              <a:ext uri="{FF2B5EF4-FFF2-40B4-BE49-F238E27FC236}">
                <a16:creationId xmlns:a16="http://schemas.microsoft.com/office/drawing/2014/main" id="{F8B556C4-7E49-4C36-845D-FC58F5073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A display in a garden&#10;&#10;Description automatically generated">
            <a:extLst>
              <a:ext uri="{FF2B5EF4-FFF2-40B4-BE49-F238E27FC236}">
                <a16:creationId xmlns:a16="http://schemas.microsoft.com/office/drawing/2014/main" id="{0B8F2E85-483C-4743-8A64-985FA10419BB}"/>
              </a:ext>
            </a:extLst>
          </p:cNvPr>
          <p:cNvPicPr>
            <a:picLocks noChangeAspect="1"/>
          </p:cNvPicPr>
          <p:nvPr/>
        </p:nvPicPr>
        <p:blipFill rotWithShape="1">
          <a:blip r:embed="rId2">
            <a:alphaModFix amt="35000"/>
          </a:blip>
          <a:srcRect t="35802" b="22011"/>
          <a:stretch/>
        </p:blipFill>
        <p:spPr>
          <a:xfrm>
            <a:off x="-1" y="10"/>
            <a:ext cx="12192001" cy="6857990"/>
          </a:xfrm>
          <a:prstGeom prst="rect">
            <a:avLst/>
          </a:prstGeom>
        </p:spPr>
      </p:pic>
      <p:sp>
        <p:nvSpPr>
          <p:cNvPr id="2" name="Title 1">
            <a:extLst>
              <a:ext uri="{FF2B5EF4-FFF2-40B4-BE49-F238E27FC236}">
                <a16:creationId xmlns:a16="http://schemas.microsoft.com/office/drawing/2014/main" id="{190CAB10-C2CF-45D2-8799-1289638A43A8}"/>
              </a:ext>
            </a:extLst>
          </p:cNvPr>
          <p:cNvSpPr>
            <a:spLocks noGrp="1"/>
          </p:cNvSpPr>
          <p:nvPr>
            <p:ph type="title" idx="4294967295"/>
          </p:nvPr>
        </p:nvSpPr>
        <p:spPr>
          <a:xfrm>
            <a:off x="1371600" y="685800"/>
            <a:ext cx="9601200" cy="1485900"/>
          </a:xfrm>
        </p:spPr>
        <p:txBody>
          <a:bodyPr vert="horz" lIns="91440" tIns="45720" rIns="91440" bIns="45720" rtlCol="0" anchor="t">
            <a:normAutofit/>
          </a:bodyPr>
          <a:lstStyle/>
          <a:p>
            <a:r>
              <a:rPr lang="en-US" dirty="0"/>
              <a:t>ADN Selection Process Changes</a:t>
            </a:r>
          </a:p>
        </p:txBody>
      </p:sp>
      <p:sp>
        <p:nvSpPr>
          <p:cNvPr id="3" name="Content Placeholder 2">
            <a:extLst>
              <a:ext uri="{FF2B5EF4-FFF2-40B4-BE49-F238E27FC236}">
                <a16:creationId xmlns:a16="http://schemas.microsoft.com/office/drawing/2014/main" id="{BD722EFA-DEA9-4C32-88A6-54BE48A1ABCA}"/>
              </a:ext>
            </a:extLst>
          </p:cNvPr>
          <p:cNvSpPr>
            <a:spLocks noGrp="1"/>
          </p:cNvSpPr>
          <p:nvPr>
            <p:ph idx="4294967295"/>
          </p:nvPr>
        </p:nvSpPr>
        <p:spPr>
          <a:xfrm>
            <a:off x="1507524" y="3089189"/>
            <a:ext cx="9601200" cy="3581400"/>
          </a:xfrm>
        </p:spPr>
        <p:txBody>
          <a:bodyPr vert="horz" lIns="91440" tIns="45720" rIns="91440" bIns="45720" rtlCol="0">
            <a:normAutofit/>
          </a:bodyPr>
          <a:lstStyle/>
          <a:p>
            <a:pPr>
              <a:buFont typeface="Franklin Gothic Book" panose="020B0503020102020204" pitchFamily="34" charset="0"/>
              <a:buNone/>
            </a:pPr>
            <a:endParaRPr lang="en-US" b="1" dirty="0"/>
          </a:p>
          <a:p>
            <a:pPr marL="384048" lvl="1"/>
            <a:r>
              <a:rPr lang="en-US" sz="2800" dirty="0"/>
              <a:t>Multi criteria point system : 80% of spaces will be selected by rank order (highest points)</a:t>
            </a:r>
          </a:p>
          <a:p>
            <a:pPr marL="384048" lvl="3"/>
            <a:r>
              <a:rPr lang="en-US" sz="2800" dirty="0"/>
              <a:t>20% of spaces will be selected by random selection from qualified applicants.</a:t>
            </a:r>
          </a:p>
          <a:p>
            <a:r>
              <a:rPr lang="en-US" sz="2800" dirty="0"/>
              <a:t>Any information in this presentation is subject to change.</a:t>
            </a:r>
          </a:p>
          <a:p>
            <a:endParaRPr lang="en-US" dirty="0"/>
          </a:p>
        </p:txBody>
      </p:sp>
    </p:spTree>
    <p:extLst>
      <p:ext uri="{BB962C8B-B14F-4D97-AF65-F5344CB8AC3E}">
        <p14:creationId xmlns:p14="http://schemas.microsoft.com/office/powerpoint/2010/main" val="3257304054"/>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72917B-1C50-4E3C-9AD4-A32FA296784F}"/>
              </a:ext>
            </a:extLst>
          </p:cNvPr>
          <p:cNvSpPr>
            <a:spLocks noGrp="1"/>
          </p:cNvSpPr>
          <p:nvPr>
            <p:ph type="title"/>
          </p:nvPr>
        </p:nvSpPr>
        <p:spPr>
          <a:xfrm>
            <a:off x="653143" y="1645920"/>
            <a:ext cx="3522879" cy="4470821"/>
          </a:xfrm>
        </p:spPr>
        <p:txBody>
          <a:bodyPr>
            <a:normAutofit/>
          </a:bodyPr>
          <a:lstStyle/>
          <a:p>
            <a:pPr algn="r"/>
            <a:r>
              <a:rPr lang="en-US" sz="3900" dirty="0">
                <a:solidFill>
                  <a:schemeClr val="accent4"/>
                </a:solidFill>
              </a:rPr>
              <a:t>What are the requirements I need for the nursing program?</a:t>
            </a:r>
          </a:p>
        </p:txBody>
      </p:sp>
      <p:sp>
        <p:nvSpPr>
          <p:cNvPr id="3" name="Content Placeholder 2">
            <a:extLst>
              <a:ext uri="{FF2B5EF4-FFF2-40B4-BE49-F238E27FC236}">
                <a16:creationId xmlns:a16="http://schemas.microsoft.com/office/drawing/2014/main" id="{32751BFC-F5D2-4150-940F-3FBC5E7722C6}"/>
              </a:ext>
            </a:extLst>
          </p:cNvPr>
          <p:cNvSpPr>
            <a:spLocks noGrp="1"/>
          </p:cNvSpPr>
          <p:nvPr>
            <p:ph idx="1"/>
          </p:nvPr>
        </p:nvSpPr>
        <p:spPr>
          <a:xfrm>
            <a:off x="5204109" y="1086928"/>
            <a:ext cx="6334748" cy="5327940"/>
          </a:xfrm>
        </p:spPr>
        <p:txBody>
          <a:bodyPr>
            <a:normAutofit/>
          </a:bodyPr>
          <a:lstStyle/>
          <a:p>
            <a:pPr>
              <a:lnSpc>
                <a:spcPct val="90000"/>
              </a:lnSpc>
            </a:pPr>
            <a:r>
              <a:rPr lang="en-US" sz="2400" dirty="0"/>
              <a:t>Valid US Social Security Number or Tax ID is required.</a:t>
            </a:r>
          </a:p>
          <a:p>
            <a:pPr lvl="1">
              <a:lnSpc>
                <a:spcPct val="90000"/>
              </a:lnSpc>
            </a:pPr>
            <a:r>
              <a:rPr lang="en-US" sz="2000" dirty="0"/>
              <a:t>Required by the clinical faculties</a:t>
            </a:r>
          </a:p>
          <a:p>
            <a:pPr>
              <a:lnSpc>
                <a:spcPct val="90000"/>
              </a:lnSpc>
            </a:pPr>
            <a:r>
              <a:rPr lang="en-US" sz="2400" dirty="0"/>
              <a:t>Clear criminal background and drug screen to participate in clinicals. </a:t>
            </a:r>
          </a:p>
          <a:p>
            <a:pPr lvl="1">
              <a:lnSpc>
                <a:spcPct val="90000"/>
              </a:lnSpc>
            </a:pPr>
            <a:r>
              <a:rPr lang="en-US" sz="2000" dirty="0"/>
              <a:t>Completed after provisional acceptance to the program.</a:t>
            </a:r>
          </a:p>
          <a:p>
            <a:pPr>
              <a:lnSpc>
                <a:spcPct val="90000"/>
              </a:lnSpc>
            </a:pPr>
            <a:r>
              <a:rPr lang="en-US" sz="2400" dirty="0"/>
              <a:t>Valid CPR card. This must be the “BLS” from the American Heart Association. </a:t>
            </a:r>
          </a:p>
          <a:p>
            <a:pPr>
              <a:lnSpc>
                <a:spcPct val="90000"/>
              </a:lnSpc>
            </a:pPr>
            <a:r>
              <a:rPr lang="en-US" sz="2400" dirty="0"/>
              <a:t>Health clearance (completed after provisional acceptance).</a:t>
            </a:r>
          </a:p>
          <a:p>
            <a:pPr>
              <a:lnSpc>
                <a:spcPct val="90000"/>
              </a:lnSpc>
            </a:pPr>
            <a:r>
              <a:rPr lang="en-US" sz="2400" dirty="0"/>
              <a:t>Verification of Health Insurance </a:t>
            </a:r>
          </a:p>
          <a:p>
            <a:pPr>
              <a:lnSpc>
                <a:spcPct val="90000"/>
              </a:lnSpc>
            </a:pPr>
            <a:r>
              <a:rPr lang="en-US" sz="2400" dirty="0"/>
              <a:t>Immunizations and Flu shot current</a:t>
            </a:r>
          </a:p>
          <a:p>
            <a:pPr>
              <a:lnSpc>
                <a:spcPct val="90000"/>
              </a:lnSpc>
            </a:pPr>
            <a:endParaRPr lang="en-US" dirty="0"/>
          </a:p>
        </p:txBody>
      </p:sp>
    </p:spTree>
    <p:extLst>
      <p:ext uri="{BB962C8B-B14F-4D97-AF65-F5344CB8AC3E}">
        <p14:creationId xmlns:p14="http://schemas.microsoft.com/office/powerpoint/2010/main" val="153519488"/>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32812C54-7AEF-4ABB-826E-221F51CB0F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D72917B-1C50-4E3C-9AD4-A32FA296784F}"/>
              </a:ext>
            </a:extLst>
          </p:cNvPr>
          <p:cNvSpPr>
            <a:spLocks noGrp="1"/>
          </p:cNvSpPr>
          <p:nvPr>
            <p:ph type="title"/>
          </p:nvPr>
        </p:nvSpPr>
        <p:spPr>
          <a:xfrm>
            <a:off x="3363864" y="685800"/>
            <a:ext cx="7705164" cy="1485900"/>
          </a:xfrm>
        </p:spPr>
        <p:txBody>
          <a:bodyPr>
            <a:normAutofit/>
          </a:bodyPr>
          <a:lstStyle/>
          <a:p>
            <a:r>
              <a:rPr lang="en-US" sz="3100" dirty="0"/>
              <a:t>Applicants to ADN program must meet the following requirements:</a:t>
            </a:r>
          </a:p>
        </p:txBody>
      </p:sp>
      <p:sp>
        <p:nvSpPr>
          <p:cNvPr id="10" name="Rectangle 9">
            <a:extLst>
              <a:ext uri="{FF2B5EF4-FFF2-40B4-BE49-F238E27FC236}">
                <a16:creationId xmlns:a16="http://schemas.microsoft.com/office/drawing/2014/main" id="{891F40E4-8A76-44CF-91EC-90736735262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376"/>
            <a:ext cx="304441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a:extLst>
              <a:ext uri="{FF2B5EF4-FFF2-40B4-BE49-F238E27FC236}">
                <a16:creationId xmlns:a16="http://schemas.microsoft.com/office/drawing/2014/main" id="{72171013-D973-4187-9CF2-EE098EEF81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81581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32751BFC-F5D2-4150-940F-3FBC5E7722C6}"/>
              </a:ext>
            </a:extLst>
          </p:cNvPr>
          <p:cNvSpPr>
            <a:spLocks noGrp="1"/>
          </p:cNvSpPr>
          <p:nvPr>
            <p:ph idx="1"/>
          </p:nvPr>
        </p:nvSpPr>
        <p:spPr>
          <a:xfrm>
            <a:off x="3363864" y="2285999"/>
            <a:ext cx="7705164" cy="4270075"/>
          </a:xfrm>
        </p:spPr>
        <p:txBody>
          <a:bodyPr>
            <a:normAutofit/>
          </a:bodyPr>
          <a:lstStyle/>
          <a:p>
            <a:r>
              <a:rPr lang="en-US" sz="2400" dirty="0"/>
              <a:t>High School transcripts, GED, High School Proficiency Exam</a:t>
            </a:r>
          </a:p>
          <a:p>
            <a:r>
              <a:rPr lang="en-US" sz="2400" dirty="0"/>
              <a:t>Official Transcripts from all colleges attended. </a:t>
            </a:r>
          </a:p>
          <a:p>
            <a:r>
              <a:rPr lang="en-US" sz="2400" dirty="0"/>
              <a:t>International transcripts (high school) must be evaluated by an evaluation company before submission to Chaffey College. Please ask for a “detailed evaluation report”.</a:t>
            </a:r>
          </a:p>
          <a:p>
            <a:pPr lvl="1"/>
            <a:r>
              <a:rPr lang="en-US" sz="2400" dirty="0"/>
              <a:t>Contact Admissions &amp; Records office at 909-652-6600, or visit their updated website, for a list of approved evaluation agencies.</a:t>
            </a:r>
          </a:p>
          <a:p>
            <a:endParaRPr lang="en-US" dirty="0"/>
          </a:p>
        </p:txBody>
      </p:sp>
    </p:spTree>
    <p:extLst>
      <p:ext uri="{BB962C8B-B14F-4D97-AF65-F5344CB8AC3E}">
        <p14:creationId xmlns:p14="http://schemas.microsoft.com/office/powerpoint/2010/main" val="9940711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83B91B61-BFCA-4647-957E-A8269BE46F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1E64F845-15D7-4C6C-A216-B868E48307A5}"/>
              </a:ext>
            </a:extLst>
          </p:cNvPr>
          <p:cNvSpPr>
            <a:spLocks noGrp="1"/>
          </p:cNvSpPr>
          <p:nvPr>
            <p:ph type="title"/>
          </p:nvPr>
        </p:nvSpPr>
        <p:spPr>
          <a:xfrm>
            <a:off x="5100824" y="685800"/>
            <a:ext cx="6176776" cy="1485900"/>
          </a:xfrm>
        </p:spPr>
        <p:txBody>
          <a:bodyPr>
            <a:normAutofit/>
          </a:bodyPr>
          <a:lstStyle/>
          <a:p>
            <a:r>
              <a:rPr lang="en-US" dirty="0"/>
              <a:t>General Education requirements</a:t>
            </a:r>
          </a:p>
        </p:txBody>
      </p:sp>
      <p:pic>
        <p:nvPicPr>
          <p:cNvPr id="5" name="Picture 4" descr="A group of people in a room&#10;&#10;Description automatically generated">
            <a:extLst>
              <a:ext uri="{FF2B5EF4-FFF2-40B4-BE49-F238E27FC236}">
                <a16:creationId xmlns:a16="http://schemas.microsoft.com/office/drawing/2014/main" id="{FABBEB69-BB4F-40E0-B42B-433A9736863A}"/>
              </a:ext>
            </a:extLst>
          </p:cNvPr>
          <p:cNvPicPr>
            <a:picLocks noChangeAspect="1"/>
          </p:cNvPicPr>
          <p:nvPr/>
        </p:nvPicPr>
        <p:blipFill rotWithShape="1">
          <a:blip r:embed="rId2"/>
          <a:srcRect l="4460"/>
          <a:stretch/>
        </p:blipFill>
        <p:spPr>
          <a:xfrm>
            <a:off x="-1" y="10"/>
            <a:ext cx="4373546" cy="6857990"/>
          </a:xfrm>
          <a:prstGeom prst="rect">
            <a:avLst/>
          </a:prstGeom>
        </p:spPr>
      </p:pic>
      <p:sp>
        <p:nvSpPr>
          <p:cNvPr id="12" name="Rectangle 11">
            <a:extLst>
              <a:ext uri="{FF2B5EF4-FFF2-40B4-BE49-F238E27FC236}">
                <a16:creationId xmlns:a16="http://schemas.microsoft.com/office/drawing/2014/main" id="{92D1D7C6-1C89-420C-8D35-4836541671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373545"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Content Placeholder 2">
            <a:extLst>
              <a:ext uri="{FF2B5EF4-FFF2-40B4-BE49-F238E27FC236}">
                <a16:creationId xmlns:a16="http://schemas.microsoft.com/office/drawing/2014/main" id="{78453C2B-FA65-4F51-8EFA-C3F5C6B9E72D}"/>
              </a:ext>
            </a:extLst>
          </p:cNvPr>
          <p:cNvSpPr>
            <a:spLocks noGrp="1"/>
          </p:cNvSpPr>
          <p:nvPr>
            <p:ph idx="1"/>
          </p:nvPr>
        </p:nvSpPr>
        <p:spPr>
          <a:xfrm>
            <a:off x="5100823" y="2286000"/>
            <a:ext cx="6515443" cy="4159956"/>
          </a:xfrm>
        </p:spPr>
        <p:txBody>
          <a:bodyPr>
            <a:normAutofit/>
          </a:bodyPr>
          <a:lstStyle/>
          <a:p>
            <a:r>
              <a:rPr lang="en-US" sz="2400" dirty="0"/>
              <a:t>Students are encouraged to complete general education courses prior to applying to the program.</a:t>
            </a:r>
          </a:p>
          <a:p>
            <a:r>
              <a:rPr lang="en-US" sz="2400" dirty="0"/>
              <a:t>Completing all general education courses before applying greatly increases chances of being accepted.</a:t>
            </a:r>
          </a:p>
          <a:p>
            <a:pPr lvl="1"/>
            <a:r>
              <a:rPr lang="en-US" sz="2400" dirty="0"/>
              <a:t>prioritization in the selection process is given to students who have all their general education courses completed. </a:t>
            </a:r>
          </a:p>
        </p:txBody>
      </p:sp>
    </p:spTree>
    <p:extLst>
      <p:ext uri="{BB962C8B-B14F-4D97-AF65-F5344CB8AC3E}">
        <p14:creationId xmlns:p14="http://schemas.microsoft.com/office/powerpoint/2010/main" val="1104534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E4CB7-D41D-4E1C-8736-744D12006585}"/>
              </a:ext>
            </a:extLst>
          </p:cNvPr>
          <p:cNvSpPr>
            <a:spLocks noGrp="1"/>
          </p:cNvSpPr>
          <p:nvPr>
            <p:ph type="title"/>
          </p:nvPr>
        </p:nvSpPr>
        <p:spPr>
          <a:xfrm>
            <a:off x="1371600" y="685800"/>
            <a:ext cx="9601200" cy="1485900"/>
          </a:xfrm>
        </p:spPr>
        <p:txBody>
          <a:bodyPr>
            <a:normAutofit/>
          </a:bodyPr>
          <a:lstStyle/>
          <a:p>
            <a:r>
              <a:rPr lang="en-US" sz="3400" dirty="0"/>
              <a:t>ADN Nursing Program Prerequisites:</a:t>
            </a:r>
            <a:br>
              <a:rPr lang="en-US" sz="3400" dirty="0"/>
            </a:br>
            <a:r>
              <a:rPr lang="en-US" sz="3400" dirty="0">
                <a:solidFill>
                  <a:srgbClr val="FF0000"/>
                </a:solidFill>
              </a:rPr>
              <a:t>Effective Fall 2019 application period </a:t>
            </a:r>
            <a:br>
              <a:rPr lang="en-US" sz="3400" dirty="0"/>
            </a:br>
            <a:r>
              <a:rPr lang="en-US" sz="2800" dirty="0"/>
              <a:t>These courses must be completed before applying</a:t>
            </a:r>
            <a:endParaRPr lang="en-US" sz="3400" dirty="0"/>
          </a:p>
        </p:txBody>
      </p:sp>
      <p:graphicFrame>
        <p:nvGraphicFramePr>
          <p:cNvPr id="5" name="Content Placeholder 4">
            <a:extLst>
              <a:ext uri="{FF2B5EF4-FFF2-40B4-BE49-F238E27FC236}">
                <a16:creationId xmlns:a16="http://schemas.microsoft.com/office/drawing/2014/main" id="{C73D15ED-6BF0-4482-860D-BCEE779AD190}"/>
              </a:ext>
            </a:extLst>
          </p:cNvPr>
          <p:cNvGraphicFramePr>
            <a:graphicFrameLocks noGrp="1"/>
          </p:cNvGraphicFramePr>
          <p:nvPr>
            <p:ph idx="1"/>
            <p:extLst>
              <p:ext uri="{D42A27DB-BD31-4B8C-83A1-F6EECF244321}">
                <p14:modId xmlns:p14="http://schemas.microsoft.com/office/powerpoint/2010/main" val="3778654711"/>
              </p:ext>
            </p:extLst>
          </p:nvPr>
        </p:nvGraphicFramePr>
        <p:xfrm>
          <a:off x="1679507" y="2286000"/>
          <a:ext cx="8985386" cy="4362940"/>
        </p:xfrm>
        <a:graphic>
          <a:graphicData uri="http://schemas.openxmlformats.org/drawingml/2006/table">
            <a:tbl>
              <a:tblPr firstRow="1" bandRow="1">
                <a:tableStyleId>{5C22544A-7EE6-4342-B048-85BDC9FD1C3A}</a:tableStyleId>
              </a:tblPr>
              <a:tblGrid>
                <a:gridCol w="4492693">
                  <a:extLst>
                    <a:ext uri="{9D8B030D-6E8A-4147-A177-3AD203B41FA5}">
                      <a16:colId xmlns:a16="http://schemas.microsoft.com/office/drawing/2014/main" val="699274517"/>
                    </a:ext>
                  </a:extLst>
                </a:gridCol>
                <a:gridCol w="4492693">
                  <a:extLst>
                    <a:ext uri="{9D8B030D-6E8A-4147-A177-3AD203B41FA5}">
                      <a16:colId xmlns:a16="http://schemas.microsoft.com/office/drawing/2014/main" val="3695800413"/>
                    </a:ext>
                  </a:extLst>
                </a:gridCol>
              </a:tblGrid>
              <a:tr h="1230533">
                <a:tc>
                  <a:txBody>
                    <a:bodyPr/>
                    <a:lstStyle/>
                    <a:p>
                      <a:r>
                        <a:rPr lang="en-US" sz="1800" dirty="0"/>
                        <a:t>Required Pre-requisite courses</a:t>
                      </a:r>
                    </a:p>
                    <a:p>
                      <a:r>
                        <a:rPr lang="en-US" sz="1800" dirty="0"/>
                        <a:t>Minimum GPA combined must be at least 2.8</a:t>
                      </a:r>
                    </a:p>
                    <a:p>
                      <a:r>
                        <a:rPr lang="en-US" sz="1800" dirty="0"/>
                        <a:t>May repeat only ONE science course</a:t>
                      </a:r>
                    </a:p>
                    <a:p>
                      <a:r>
                        <a:rPr lang="en-US" sz="1800" dirty="0"/>
                        <a:t>Ten </a:t>
                      </a:r>
                      <a:r>
                        <a:rPr lang="en-US" sz="1800" baseline="0" dirty="0"/>
                        <a:t>year recency for Bio 22, 23 and 23L</a:t>
                      </a:r>
                    </a:p>
                    <a:p>
                      <a:r>
                        <a:rPr lang="en-US" sz="1800" baseline="0" dirty="0"/>
                        <a:t>NO recency for Advanced Placement  (LVN-RN)!! </a:t>
                      </a:r>
                      <a:endParaRPr lang="en-US" sz="1800" dirty="0"/>
                    </a:p>
                  </a:txBody>
                  <a:tcPr marL="91831" marR="91831" marT="45915" marB="45915"/>
                </a:tc>
                <a:tc>
                  <a:txBody>
                    <a:bodyPr/>
                    <a:lstStyle/>
                    <a:p>
                      <a:r>
                        <a:rPr lang="en-US" sz="1800" dirty="0"/>
                        <a:t>Pre-requisites for biology courses</a:t>
                      </a:r>
                    </a:p>
                  </a:txBody>
                  <a:tcPr marL="91831" marR="91831" marT="45915" marB="45915"/>
                </a:tc>
                <a:extLst>
                  <a:ext uri="{0D108BD9-81ED-4DB2-BD59-A6C34878D82A}">
                    <a16:rowId xmlns:a16="http://schemas.microsoft.com/office/drawing/2014/main" val="1213941062"/>
                  </a:ext>
                </a:extLst>
              </a:tr>
              <a:tr h="404056">
                <a:tc>
                  <a:txBody>
                    <a:bodyPr/>
                    <a:lstStyle/>
                    <a:p>
                      <a:r>
                        <a:rPr lang="en-US" sz="1800" dirty="0"/>
                        <a:t>Biol 20       Anatomy (4)</a:t>
                      </a:r>
                    </a:p>
                  </a:txBody>
                  <a:tcPr marL="91831" marR="91831" marT="45915" marB="45915"/>
                </a:tc>
                <a:tc>
                  <a:txBody>
                    <a:bodyPr/>
                    <a:lstStyle/>
                    <a:p>
                      <a:r>
                        <a:rPr lang="en-US" sz="1800" dirty="0"/>
                        <a:t>Eligibility for English 1A</a:t>
                      </a:r>
                    </a:p>
                  </a:txBody>
                  <a:tcPr marL="91831" marR="91831" marT="45915" marB="45915"/>
                </a:tc>
                <a:extLst>
                  <a:ext uri="{0D108BD9-81ED-4DB2-BD59-A6C34878D82A}">
                    <a16:rowId xmlns:a16="http://schemas.microsoft.com/office/drawing/2014/main" val="1435568477"/>
                  </a:ext>
                </a:extLst>
              </a:tr>
              <a:tr h="679548">
                <a:tc>
                  <a:txBody>
                    <a:bodyPr/>
                    <a:lstStyle/>
                    <a:p>
                      <a:r>
                        <a:rPr lang="en-US" sz="1800" dirty="0"/>
                        <a:t>Biol 22       Physiology (4)</a:t>
                      </a:r>
                    </a:p>
                  </a:txBody>
                  <a:tcPr marL="91831" marR="91831" marT="45915" marB="45915"/>
                </a:tc>
                <a:tc>
                  <a:txBody>
                    <a:bodyPr/>
                    <a:lstStyle/>
                    <a:p>
                      <a:r>
                        <a:rPr lang="en-US" sz="1800" dirty="0"/>
                        <a:t>Biol 20 &amp; Chem 9 or 10 </a:t>
                      </a:r>
                    </a:p>
                    <a:p>
                      <a:r>
                        <a:rPr lang="en-US" sz="1800" dirty="0"/>
                        <a:t>OR 1 year of High School Chemistry</a:t>
                      </a:r>
                    </a:p>
                  </a:txBody>
                  <a:tcPr marL="91831" marR="91831" marT="45915" marB="45915"/>
                </a:tc>
                <a:extLst>
                  <a:ext uri="{0D108BD9-81ED-4DB2-BD59-A6C34878D82A}">
                    <a16:rowId xmlns:a16="http://schemas.microsoft.com/office/drawing/2014/main" val="2820384865"/>
                  </a:ext>
                </a:extLst>
              </a:tr>
              <a:tr h="404056">
                <a:tc>
                  <a:txBody>
                    <a:bodyPr/>
                    <a:lstStyle/>
                    <a:p>
                      <a:r>
                        <a:rPr lang="en-US" sz="1800" dirty="0"/>
                        <a:t>Biol 23       Microbiology (3)</a:t>
                      </a:r>
                    </a:p>
                  </a:txBody>
                  <a:tcPr marL="91831" marR="91831" marT="45915" marB="45915"/>
                </a:tc>
                <a:tc>
                  <a:txBody>
                    <a:bodyPr/>
                    <a:lstStyle/>
                    <a:p>
                      <a:r>
                        <a:rPr lang="en-US" sz="1800" dirty="0"/>
                        <a:t>Biol 22 or Biol 61</a:t>
                      </a:r>
                    </a:p>
                  </a:txBody>
                  <a:tcPr marL="91831" marR="91831" marT="45915" marB="45915"/>
                </a:tc>
                <a:extLst>
                  <a:ext uri="{0D108BD9-81ED-4DB2-BD59-A6C34878D82A}">
                    <a16:rowId xmlns:a16="http://schemas.microsoft.com/office/drawing/2014/main" val="3375396885"/>
                  </a:ext>
                </a:extLst>
              </a:tr>
              <a:tr h="404056">
                <a:tc>
                  <a:txBody>
                    <a:bodyPr/>
                    <a:lstStyle/>
                    <a:p>
                      <a:r>
                        <a:rPr lang="en-US" sz="1800" dirty="0"/>
                        <a:t>Biol 23L      Microbiology Lab (2)</a:t>
                      </a:r>
                    </a:p>
                  </a:txBody>
                  <a:tcPr marL="91831" marR="91831" marT="45915" marB="45915"/>
                </a:tc>
                <a:tc>
                  <a:txBody>
                    <a:bodyPr/>
                    <a:lstStyle/>
                    <a:p>
                      <a:r>
                        <a:rPr lang="en-US" sz="1800" dirty="0"/>
                        <a:t>Corequisite Biol 23</a:t>
                      </a:r>
                    </a:p>
                  </a:txBody>
                  <a:tcPr marL="91831" marR="91831" marT="45915" marB="45915"/>
                </a:tc>
                <a:extLst>
                  <a:ext uri="{0D108BD9-81ED-4DB2-BD59-A6C34878D82A}">
                    <a16:rowId xmlns:a16="http://schemas.microsoft.com/office/drawing/2014/main" val="233630605"/>
                  </a:ext>
                </a:extLst>
              </a:tr>
              <a:tr h="459154">
                <a:tc>
                  <a:txBody>
                    <a:bodyPr/>
                    <a:lstStyle/>
                    <a:p>
                      <a:endParaRPr lang="en-US" sz="1800" dirty="0"/>
                    </a:p>
                  </a:txBody>
                  <a:tcPr marL="91831" marR="91831" marT="45915" marB="45915"/>
                </a:tc>
                <a:tc>
                  <a:txBody>
                    <a:bodyPr/>
                    <a:lstStyle/>
                    <a:p>
                      <a:endParaRPr lang="en-US" sz="1800" dirty="0"/>
                    </a:p>
                  </a:txBody>
                  <a:tcPr marL="91831" marR="91831" marT="45915" marB="45915"/>
                </a:tc>
                <a:extLst>
                  <a:ext uri="{0D108BD9-81ED-4DB2-BD59-A6C34878D82A}">
                    <a16:rowId xmlns:a16="http://schemas.microsoft.com/office/drawing/2014/main" val="3376664172"/>
                  </a:ext>
                </a:extLst>
              </a:tr>
            </a:tbl>
          </a:graphicData>
        </a:graphic>
      </p:graphicFrame>
    </p:spTree>
    <p:extLst>
      <p:ext uri="{BB962C8B-B14F-4D97-AF65-F5344CB8AC3E}">
        <p14:creationId xmlns:p14="http://schemas.microsoft.com/office/powerpoint/2010/main" val="3433045570"/>
      </p:ext>
    </p:extLst>
  </p:cSld>
  <p:clrMapOvr>
    <a:masterClrMapping/>
  </p:clrMapOvr>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215</TotalTime>
  <Words>1984</Words>
  <Application>Microsoft Office PowerPoint</Application>
  <PresentationFormat>Widescreen</PresentationFormat>
  <Paragraphs>214</Paragraphs>
  <Slides>27</Slides>
  <Notes>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27</vt:i4>
      </vt:variant>
    </vt:vector>
  </HeadingPairs>
  <TitlesOfParts>
    <vt:vector size="31" baseType="lpstr">
      <vt:lpstr>Calibri</vt:lpstr>
      <vt:lpstr>Castellar</vt:lpstr>
      <vt:lpstr>Franklin Gothic Book</vt:lpstr>
      <vt:lpstr>Crop</vt:lpstr>
      <vt:lpstr>Chaffey College School of Health Sciences</vt:lpstr>
      <vt:lpstr>Chaffey College Associate Degree Nursing Program</vt:lpstr>
      <vt:lpstr>Have you done your research?</vt:lpstr>
      <vt:lpstr>Registered Nursing Programs</vt:lpstr>
      <vt:lpstr>ADN Selection Process Changes</vt:lpstr>
      <vt:lpstr>What are the requirements I need for the nursing program?</vt:lpstr>
      <vt:lpstr>Applicants to ADN program must meet the following requirements:</vt:lpstr>
      <vt:lpstr>General Education requirements</vt:lpstr>
      <vt:lpstr>ADN Nursing Program Prerequisites: Effective Fall 2019 application period  These courses must be completed before applying</vt:lpstr>
      <vt:lpstr>MATH 401 Frequently Asked Questions..</vt:lpstr>
      <vt:lpstr>ADN Required General Ed courses: Students with all courses completed will be prioritized over students with in progress courses </vt:lpstr>
      <vt:lpstr>Enrollment Criteria for 1st semester Based on Chancellors Office criteria </vt:lpstr>
      <vt:lpstr>ADN TEAS exam information</vt:lpstr>
      <vt:lpstr>ADN TEAS exam information</vt:lpstr>
      <vt:lpstr>What are the requirements I need to apply to the ADN program?</vt:lpstr>
      <vt:lpstr>ADN Application Filing period</vt:lpstr>
      <vt:lpstr>How much does the program cost?</vt:lpstr>
      <vt:lpstr>ADN Course Sequence: 37.5 units</vt:lpstr>
      <vt:lpstr>LVN to RN Degree Option: Advanced Placement</vt:lpstr>
      <vt:lpstr>BSN Partnerships </vt:lpstr>
      <vt:lpstr>Concurrent Enrollment </vt:lpstr>
      <vt:lpstr>CSUSB concurrent enrollment benefits for students</vt:lpstr>
      <vt:lpstr>What can I do while waiting to get into a nursing program? </vt:lpstr>
      <vt:lpstr>Frequently asked questions</vt:lpstr>
      <vt:lpstr>Frequently asked questions</vt:lpstr>
      <vt:lpstr>Next step</vt:lpstr>
      <vt:lpstr>Information regarding nursing education can be obtained from the following agencies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Chaffey College School of Health Sciences</dc:title>
  <dc:creator>Rachel Arciniega</dc:creator>
  <cp:lastModifiedBy>Nilsa Robertson</cp:lastModifiedBy>
  <cp:revision>38</cp:revision>
  <cp:lastPrinted>2019-01-31T19:35:16Z</cp:lastPrinted>
  <dcterms:created xsi:type="dcterms:W3CDTF">2019-01-29T04:01:22Z</dcterms:created>
  <dcterms:modified xsi:type="dcterms:W3CDTF">2024-02-13T18:40:23Z</dcterms:modified>
</cp:coreProperties>
</file>